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Lst>
  <p:notesMasterIdLst>
    <p:notesMasterId r:id="rId25"/>
  </p:notesMasterIdLst>
  <p:handoutMasterIdLst>
    <p:handoutMasterId r:id="rId26"/>
  </p:handoutMasterIdLst>
  <p:sldIdLst>
    <p:sldId id="807" r:id="rId3"/>
    <p:sldId id="917" r:id="rId4"/>
    <p:sldId id="904" r:id="rId5"/>
    <p:sldId id="937" r:id="rId6"/>
    <p:sldId id="938" r:id="rId7"/>
    <p:sldId id="939" r:id="rId8"/>
    <p:sldId id="918" r:id="rId9"/>
    <p:sldId id="906" r:id="rId10"/>
    <p:sldId id="929" r:id="rId11"/>
    <p:sldId id="907" r:id="rId12"/>
    <p:sldId id="928" r:id="rId13"/>
    <p:sldId id="913" r:id="rId14"/>
    <p:sldId id="930" r:id="rId15"/>
    <p:sldId id="915" r:id="rId16"/>
    <p:sldId id="924" r:id="rId17"/>
    <p:sldId id="931" r:id="rId18"/>
    <p:sldId id="933" r:id="rId19"/>
    <p:sldId id="934" r:id="rId20"/>
    <p:sldId id="932" r:id="rId21"/>
    <p:sldId id="935" r:id="rId22"/>
    <p:sldId id="936" r:id="rId23"/>
    <p:sldId id="923" r:id="rId2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nald" initials="D" lastIdx="14" clrIdx="0"/>
  <p:cmAuthor id="1" name="shainer" initials="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FFD1D1"/>
    <a:srgbClr val="FFB7B7"/>
    <a:srgbClr val="E9F5DB"/>
    <a:srgbClr val="BCE292"/>
    <a:srgbClr val="FF8205"/>
    <a:srgbClr val="339933"/>
    <a:srgbClr val="505060"/>
    <a:srgbClr val="387067"/>
    <a:srgbClr val="3B7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86" autoAdjust="0"/>
    <p:restoredTop sz="95579" autoAdjust="0"/>
  </p:normalViewPr>
  <p:slideViewPr>
    <p:cSldViewPr>
      <p:cViewPr>
        <p:scale>
          <a:sx n="80" d="100"/>
          <a:sy n="80" d="100"/>
        </p:scale>
        <p:origin x="-1110" y="-144"/>
      </p:cViewPr>
      <p:guideLst>
        <p:guide orient="horz" pos="2160"/>
        <p:guide pos="2880"/>
      </p:guideLst>
    </p:cSldViewPr>
  </p:slideViewPr>
  <p:notesTextViewPr>
    <p:cViewPr>
      <p:scale>
        <a:sx n="100" d="100"/>
        <a:sy n="100" d="100"/>
      </p:scale>
      <p:origin x="0" y="0"/>
    </p:cViewPr>
  </p:notesTextViewPr>
  <p:sorterViewPr>
    <p:cViewPr>
      <p:scale>
        <a:sx n="40" d="100"/>
        <a:sy n="40" d="100"/>
      </p:scale>
      <p:origin x="0" y="0"/>
    </p:cViewPr>
  </p:sorterViewPr>
  <p:notesViewPr>
    <p:cSldViewPr>
      <p:cViewPr varScale="1">
        <p:scale>
          <a:sx n="62" d="100"/>
          <a:sy n="62" d="100"/>
        </p:scale>
        <p:origin x="-2880" y="-96"/>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041C20-5DD6-4976-98B7-631D6479FDBE}" type="doc">
      <dgm:prSet loTypeId="urn:microsoft.com/office/officeart/2005/8/layout/funnel1" loCatId="process" qsTypeId="urn:microsoft.com/office/officeart/2005/8/quickstyle/simple1" qsCatId="simple" csTypeId="urn:microsoft.com/office/officeart/2005/8/colors/colorful5" csCatId="colorful" phldr="1"/>
      <dgm:spPr/>
      <dgm:t>
        <a:bodyPr/>
        <a:lstStyle/>
        <a:p>
          <a:endParaRPr lang="en-US"/>
        </a:p>
      </dgm:t>
    </dgm:pt>
    <dgm:pt modelId="{B4AA1E01-CF18-4014-9983-29666B5BC06B}">
      <dgm:prSet phldrT="[Text]"/>
      <dgm:spPr/>
      <dgm:t>
        <a:bodyPr/>
        <a:lstStyle/>
        <a:p>
          <a:r>
            <a:rPr lang="en-US" dirty="0" smtClean="0"/>
            <a:t>Data</a:t>
          </a:r>
          <a:endParaRPr lang="en-US" dirty="0"/>
        </a:p>
      </dgm:t>
    </dgm:pt>
    <dgm:pt modelId="{2E5A94F0-EEDC-46A8-A152-1DADCFA6C646}" type="parTrans" cxnId="{9C36A73E-4987-4840-B3E5-00E9AD8935D8}">
      <dgm:prSet/>
      <dgm:spPr/>
      <dgm:t>
        <a:bodyPr/>
        <a:lstStyle/>
        <a:p>
          <a:endParaRPr lang="en-US"/>
        </a:p>
      </dgm:t>
    </dgm:pt>
    <dgm:pt modelId="{6E4CD4E7-EFC5-4C83-9ABC-A84ED81E9556}" type="sibTrans" cxnId="{9C36A73E-4987-4840-B3E5-00E9AD8935D8}">
      <dgm:prSet/>
      <dgm:spPr/>
      <dgm:t>
        <a:bodyPr/>
        <a:lstStyle/>
        <a:p>
          <a:endParaRPr lang="en-US"/>
        </a:p>
      </dgm:t>
    </dgm:pt>
    <dgm:pt modelId="{44D93AA5-AFDE-4F17-83E5-E668312062D5}">
      <dgm:prSet phldrT="[Text]"/>
      <dgm:spPr/>
      <dgm:t>
        <a:bodyPr/>
        <a:lstStyle/>
        <a:p>
          <a:r>
            <a:rPr lang="en-US" dirty="0" smtClean="0"/>
            <a:t>Data</a:t>
          </a:r>
          <a:endParaRPr lang="en-US" dirty="0"/>
        </a:p>
      </dgm:t>
    </dgm:pt>
    <dgm:pt modelId="{895E5A32-38F4-414B-A676-E092A7F3F558}" type="parTrans" cxnId="{5758D8D6-3EF6-42C2-BC8A-9FE9BD15F0A1}">
      <dgm:prSet/>
      <dgm:spPr/>
      <dgm:t>
        <a:bodyPr/>
        <a:lstStyle/>
        <a:p>
          <a:endParaRPr lang="en-US"/>
        </a:p>
      </dgm:t>
    </dgm:pt>
    <dgm:pt modelId="{BD6B8EFF-BD58-4FA3-8E8D-D3772F806E3B}" type="sibTrans" cxnId="{5758D8D6-3EF6-42C2-BC8A-9FE9BD15F0A1}">
      <dgm:prSet/>
      <dgm:spPr/>
      <dgm:t>
        <a:bodyPr/>
        <a:lstStyle/>
        <a:p>
          <a:endParaRPr lang="en-US"/>
        </a:p>
      </dgm:t>
    </dgm:pt>
    <dgm:pt modelId="{1B76CA0E-7DF3-401A-8B71-5ED2228FD35A}">
      <dgm:prSet phldrT="[Text]" custT="1"/>
      <dgm:spPr/>
      <dgm:t>
        <a:bodyPr/>
        <a:lstStyle/>
        <a:p>
          <a:r>
            <a:rPr lang="en-US" sz="2400" b="1" dirty="0" smtClean="0"/>
            <a:t>Network</a:t>
          </a:r>
          <a:endParaRPr lang="en-US" sz="2000" b="1" dirty="0"/>
        </a:p>
      </dgm:t>
    </dgm:pt>
    <dgm:pt modelId="{381DFFEA-A4E0-40C8-ADBB-A540BCB406A0}" type="parTrans" cxnId="{FBC5A240-8162-48A9-BF5B-307707E1F834}">
      <dgm:prSet/>
      <dgm:spPr/>
      <dgm:t>
        <a:bodyPr/>
        <a:lstStyle/>
        <a:p>
          <a:endParaRPr lang="en-US"/>
        </a:p>
      </dgm:t>
    </dgm:pt>
    <dgm:pt modelId="{0BE40667-9B45-4536-B02F-1FE49405FB96}" type="sibTrans" cxnId="{FBC5A240-8162-48A9-BF5B-307707E1F834}">
      <dgm:prSet/>
      <dgm:spPr/>
      <dgm:t>
        <a:bodyPr/>
        <a:lstStyle/>
        <a:p>
          <a:endParaRPr lang="en-US"/>
        </a:p>
      </dgm:t>
    </dgm:pt>
    <dgm:pt modelId="{AF4F47CA-A712-4D93-82DB-68F468AEFF41}">
      <dgm:prSet phldrT="[Text]"/>
      <dgm:spPr/>
      <dgm:t>
        <a:bodyPr/>
        <a:lstStyle/>
        <a:p>
          <a:r>
            <a:rPr lang="en-US" dirty="0" smtClean="0"/>
            <a:t>Data</a:t>
          </a:r>
          <a:endParaRPr lang="en-US" dirty="0"/>
        </a:p>
      </dgm:t>
    </dgm:pt>
    <dgm:pt modelId="{28244839-9C7B-4573-81C5-82E6133D1280}" type="sibTrans" cxnId="{AE07F63F-A640-433D-8528-9060E1741753}">
      <dgm:prSet/>
      <dgm:spPr/>
      <dgm:t>
        <a:bodyPr/>
        <a:lstStyle/>
        <a:p>
          <a:endParaRPr lang="en-US"/>
        </a:p>
      </dgm:t>
    </dgm:pt>
    <dgm:pt modelId="{4EA47B7C-345D-44DA-BA6D-951A894E033D}" type="parTrans" cxnId="{AE07F63F-A640-433D-8528-9060E1741753}">
      <dgm:prSet/>
      <dgm:spPr/>
      <dgm:t>
        <a:bodyPr/>
        <a:lstStyle/>
        <a:p>
          <a:endParaRPr lang="en-US"/>
        </a:p>
      </dgm:t>
    </dgm:pt>
    <dgm:pt modelId="{735ECC3D-6A7E-41A6-BC8D-1E3F0E6A7257}" type="pres">
      <dgm:prSet presAssocID="{1C041C20-5DD6-4976-98B7-631D6479FDBE}" presName="Name0" presStyleCnt="0">
        <dgm:presLayoutVars>
          <dgm:chMax val="4"/>
          <dgm:resizeHandles val="exact"/>
        </dgm:presLayoutVars>
      </dgm:prSet>
      <dgm:spPr/>
      <dgm:t>
        <a:bodyPr/>
        <a:lstStyle/>
        <a:p>
          <a:endParaRPr lang="en-US"/>
        </a:p>
      </dgm:t>
    </dgm:pt>
    <dgm:pt modelId="{81975E04-494C-4D18-B957-540B40144E84}" type="pres">
      <dgm:prSet presAssocID="{1C041C20-5DD6-4976-98B7-631D6479FDBE}" presName="ellipse" presStyleLbl="trBgShp" presStyleIdx="0" presStyleCnt="1"/>
      <dgm:spPr/>
    </dgm:pt>
    <dgm:pt modelId="{47B3CFDD-8C8E-4836-936F-A8B1186EB15D}" type="pres">
      <dgm:prSet presAssocID="{1C041C20-5DD6-4976-98B7-631D6479FDBE}" presName="arrow1" presStyleLbl="fgShp" presStyleIdx="0" presStyleCnt="1" custScaleY="172596" custLinFactNeighborX="1220" custLinFactNeighborY="66057"/>
      <dgm:spPr>
        <a:solidFill>
          <a:schemeClr val="bg2">
            <a:lumMod val="85000"/>
            <a:lumOff val="15000"/>
          </a:schemeClr>
        </a:solidFill>
      </dgm:spPr>
    </dgm:pt>
    <dgm:pt modelId="{40F6F682-6FF1-4F80-BC8C-720400A2A250}" type="pres">
      <dgm:prSet presAssocID="{1C041C20-5DD6-4976-98B7-631D6479FDBE}" presName="rectangle" presStyleLbl="revTx" presStyleIdx="0" presStyleCnt="1" custLinFactNeighborX="-813" custLinFactNeighborY="38340">
        <dgm:presLayoutVars>
          <dgm:bulletEnabled val="1"/>
        </dgm:presLayoutVars>
      </dgm:prSet>
      <dgm:spPr/>
      <dgm:t>
        <a:bodyPr/>
        <a:lstStyle/>
        <a:p>
          <a:endParaRPr lang="en-US"/>
        </a:p>
      </dgm:t>
    </dgm:pt>
    <dgm:pt modelId="{4028B341-DF20-412A-898E-5EBE11AD9F15}" type="pres">
      <dgm:prSet presAssocID="{44D93AA5-AFDE-4F17-83E5-E668312062D5}" presName="item1" presStyleLbl="node1" presStyleIdx="0" presStyleCnt="3" custLinFactNeighborX="-9225" custLinFactNeighborY="-30573">
        <dgm:presLayoutVars>
          <dgm:bulletEnabled val="1"/>
        </dgm:presLayoutVars>
      </dgm:prSet>
      <dgm:spPr/>
      <dgm:t>
        <a:bodyPr/>
        <a:lstStyle/>
        <a:p>
          <a:endParaRPr lang="en-US"/>
        </a:p>
      </dgm:t>
    </dgm:pt>
    <dgm:pt modelId="{8B222EFE-4611-4A43-BDB3-CB49DE55F1CA}" type="pres">
      <dgm:prSet presAssocID="{AF4F47CA-A712-4D93-82DB-68F468AEFF41}" presName="item2" presStyleLbl="node1" presStyleIdx="1" presStyleCnt="3">
        <dgm:presLayoutVars>
          <dgm:bulletEnabled val="1"/>
        </dgm:presLayoutVars>
      </dgm:prSet>
      <dgm:spPr/>
      <dgm:t>
        <a:bodyPr/>
        <a:lstStyle/>
        <a:p>
          <a:endParaRPr lang="en-US"/>
        </a:p>
      </dgm:t>
    </dgm:pt>
    <dgm:pt modelId="{4C577425-07B8-4638-A4DC-14D1813316B2}" type="pres">
      <dgm:prSet presAssocID="{1B76CA0E-7DF3-401A-8B71-5ED2228FD35A}" presName="item3" presStyleLbl="node1" presStyleIdx="2" presStyleCnt="3">
        <dgm:presLayoutVars>
          <dgm:bulletEnabled val="1"/>
        </dgm:presLayoutVars>
      </dgm:prSet>
      <dgm:spPr/>
      <dgm:t>
        <a:bodyPr/>
        <a:lstStyle/>
        <a:p>
          <a:endParaRPr lang="en-US"/>
        </a:p>
      </dgm:t>
    </dgm:pt>
    <dgm:pt modelId="{FEB67430-5CF6-4F04-9356-8B04C54714C8}" type="pres">
      <dgm:prSet presAssocID="{1C041C20-5DD6-4976-98B7-631D6479FDBE}" presName="funnel" presStyleLbl="trAlignAcc1" presStyleIdx="0" presStyleCnt="1" custFlipVert="1" custScaleY="5387" custLinFactNeighborY="-41098"/>
      <dgm:spPr>
        <a:noFill/>
        <a:ln>
          <a:noFill/>
        </a:ln>
      </dgm:spPr>
      <dgm:t>
        <a:bodyPr/>
        <a:lstStyle/>
        <a:p>
          <a:endParaRPr lang="en-US"/>
        </a:p>
      </dgm:t>
    </dgm:pt>
  </dgm:ptLst>
  <dgm:cxnLst>
    <dgm:cxn modelId="{5758D8D6-3EF6-42C2-BC8A-9FE9BD15F0A1}" srcId="{1C041C20-5DD6-4976-98B7-631D6479FDBE}" destId="{44D93AA5-AFDE-4F17-83E5-E668312062D5}" srcOrd="1" destOrd="0" parTransId="{895E5A32-38F4-414B-A676-E092A7F3F558}" sibTransId="{BD6B8EFF-BD58-4FA3-8E8D-D3772F806E3B}"/>
    <dgm:cxn modelId="{5A7713D9-C1CE-4116-8561-0161EA18071E}" type="presOf" srcId="{1B76CA0E-7DF3-401A-8B71-5ED2228FD35A}" destId="{40F6F682-6FF1-4F80-BC8C-720400A2A250}" srcOrd="0" destOrd="0" presId="urn:microsoft.com/office/officeart/2005/8/layout/funnel1"/>
    <dgm:cxn modelId="{E9936054-E5E6-476B-B927-47ED03B1EF8B}" type="presOf" srcId="{1C041C20-5DD6-4976-98B7-631D6479FDBE}" destId="{735ECC3D-6A7E-41A6-BC8D-1E3F0E6A7257}" srcOrd="0" destOrd="0" presId="urn:microsoft.com/office/officeart/2005/8/layout/funnel1"/>
    <dgm:cxn modelId="{9B433FFC-B608-441F-BFD4-1BAF46C1EC6A}" type="presOf" srcId="{44D93AA5-AFDE-4F17-83E5-E668312062D5}" destId="{8B222EFE-4611-4A43-BDB3-CB49DE55F1CA}" srcOrd="0" destOrd="0" presId="urn:microsoft.com/office/officeart/2005/8/layout/funnel1"/>
    <dgm:cxn modelId="{FBC5A240-8162-48A9-BF5B-307707E1F834}" srcId="{1C041C20-5DD6-4976-98B7-631D6479FDBE}" destId="{1B76CA0E-7DF3-401A-8B71-5ED2228FD35A}" srcOrd="3" destOrd="0" parTransId="{381DFFEA-A4E0-40C8-ADBB-A540BCB406A0}" sibTransId="{0BE40667-9B45-4536-B02F-1FE49405FB96}"/>
    <dgm:cxn modelId="{9C36A73E-4987-4840-B3E5-00E9AD8935D8}" srcId="{1C041C20-5DD6-4976-98B7-631D6479FDBE}" destId="{B4AA1E01-CF18-4014-9983-29666B5BC06B}" srcOrd="0" destOrd="0" parTransId="{2E5A94F0-EEDC-46A8-A152-1DADCFA6C646}" sibTransId="{6E4CD4E7-EFC5-4C83-9ABC-A84ED81E9556}"/>
    <dgm:cxn modelId="{12BF92E3-38EC-4409-A1F4-C9B55E2CDA58}" type="presOf" srcId="{AF4F47CA-A712-4D93-82DB-68F468AEFF41}" destId="{4028B341-DF20-412A-898E-5EBE11AD9F15}" srcOrd="0" destOrd="0" presId="urn:microsoft.com/office/officeart/2005/8/layout/funnel1"/>
    <dgm:cxn modelId="{AE07F63F-A640-433D-8528-9060E1741753}" srcId="{1C041C20-5DD6-4976-98B7-631D6479FDBE}" destId="{AF4F47CA-A712-4D93-82DB-68F468AEFF41}" srcOrd="2" destOrd="0" parTransId="{4EA47B7C-345D-44DA-BA6D-951A894E033D}" sibTransId="{28244839-9C7B-4573-81C5-82E6133D1280}"/>
    <dgm:cxn modelId="{29B7EADD-4040-4CF7-8F2C-5E6E7D2F9A64}" type="presOf" srcId="{B4AA1E01-CF18-4014-9983-29666B5BC06B}" destId="{4C577425-07B8-4638-A4DC-14D1813316B2}" srcOrd="0" destOrd="0" presId="urn:microsoft.com/office/officeart/2005/8/layout/funnel1"/>
    <dgm:cxn modelId="{765461DE-5715-4514-9362-36C1144E6F56}" type="presParOf" srcId="{735ECC3D-6A7E-41A6-BC8D-1E3F0E6A7257}" destId="{81975E04-494C-4D18-B957-540B40144E84}" srcOrd="0" destOrd="0" presId="urn:microsoft.com/office/officeart/2005/8/layout/funnel1"/>
    <dgm:cxn modelId="{97E431D3-333A-4ADA-83AC-504359154A92}" type="presParOf" srcId="{735ECC3D-6A7E-41A6-BC8D-1E3F0E6A7257}" destId="{47B3CFDD-8C8E-4836-936F-A8B1186EB15D}" srcOrd="1" destOrd="0" presId="urn:microsoft.com/office/officeart/2005/8/layout/funnel1"/>
    <dgm:cxn modelId="{3AC9A7C9-01FD-4C73-87EC-576A51525BE0}" type="presParOf" srcId="{735ECC3D-6A7E-41A6-BC8D-1E3F0E6A7257}" destId="{40F6F682-6FF1-4F80-BC8C-720400A2A250}" srcOrd="2" destOrd="0" presId="urn:microsoft.com/office/officeart/2005/8/layout/funnel1"/>
    <dgm:cxn modelId="{CE7B20B5-9BDB-4AB4-8C1A-3E22770AFC41}" type="presParOf" srcId="{735ECC3D-6A7E-41A6-BC8D-1E3F0E6A7257}" destId="{4028B341-DF20-412A-898E-5EBE11AD9F15}" srcOrd="3" destOrd="0" presId="urn:microsoft.com/office/officeart/2005/8/layout/funnel1"/>
    <dgm:cxn modelId="{7C0DDA85-DF8E-4F33-8229-4021EFB0B628}" type="presParOf" srcId="{735ECC3D-6A7E-41A6-BC8D-1E3F0E6A7257}" destId="{8B222EFE-4611-4A43-BDB3-CB49DE55F1CA}" srcOrd="4" destOrd="0" presId="urn:microsoft.com/office/officeart/2005/8/layout/funnel1"/>
    <dgm:cxn modelId="{4DB867E1-BE9B-447D-AF39-6CFCE60E238F}" type="presParOf" srcId="{735ECC3D-6A7E-41A6-BC8D-1E3F0E6A7257}" destId="{4C577425-07B8-4638-A4DC-14D1813316B2}" srcOrd="5" destOrd="0" presId="urn:microsoft.com/office/officeart/2005/8/layout/funnel1"/>
    <dgm:cxn modelId="{72525AC0-0671-4543-B252-1FC72AFD19B2}" type="presParOf" srcId="{735ECC3D-6A7E-41A6-BC8D-1E3F0E6A7257}" destId="{FEB67430-5CF6-4F04-9356-8B04C54714C8}" srcOrd="6" destOrd="0" presId="urn:microsoft.com/office/officeart/2005/8/layout/funnel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975E04-494C-4D18-B957-540B40144E84}">
      <dsp:nvSpPr>
        <dsp:cNvPr id="0" name=""/>
        <dsp:cNvSpPr/>
      </dsp:nvSpPr>
      <dsp:spPr>
        <a:xfrm>
          <a:off x="551421" y="167798"/>
          <a:ext cx="2015109" cy="699820"/>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B3CFDD-8C8E-4836-936F-A8B1186EB15D}">
      <dsp:nvSpPr>
        <dsp:cNvPr id="0" name=""/>
        <dsp:cNvSpPr/>
      </dsp:nvSpPr>
      <dsp:spPr>
        <a:xfrm>
          <a:off x="1371601" y="1955800"/>
          <a:ext cx="390525" cy="431379"/>
        </a:xfrm>
        <a:prstGeom prst="downArrow">
          <a:avLst/>
        </a:prstGeom>
        <a:solidFill>
          <a:schemeClr val="bg2">
            <a:lumMod val="85000"/>
            <a:lumOff val="1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F6F682-6FF1-4F80-BC8C-720400A2A250}">
      <dsp:nvSpPr>
        <dsp:cNvPr id="0" name=""/>
        <dsp:cNvSpPr/>
      </dsp:nvSpPr>
      <dsp:spPr>
        <a:xfrm>
          <a:off x="609600" y="2249170"/>
          <a:ext cx="1874520" cy="468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Network</a:t>
          </a:r>
          <a:endParaRPr lang="en-US" sz="2000" b="1" kern="1200" dirty="0"/>
        </a:p>
      </dsp:txBody>
      <dsp:txXfrm>
        <a:off x="609600" y="2249170"/>
        <a:ext cx="1874520" cy="468630"/>
      </dsp:txXfrm>
    </dsp:sp>
    <dsp:sp modelId="{4028B341-DF20-412A-898E-5EBE11AD9F15}">
      <dsp:nvSpPr>
        <dsp:cNvPr id="0" name=""/>
        <dsp:cNvSpPr/>
      </dsp:nvSpPr>
      <dsp:spPr>
        <a:xfrm>
          <a:off x="1219199" y="706756"/>
          <a:ext cx="702945" cy="70294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Data</a:t>
          </a:r>
          <a:endParaRPr lang="en-US" sz="2000" kern="1200" dirty="0"/>
        </a:p>
      </dsp:txBody>
      <dsp:txXfrm>
        <a:off x="1219199" y="706756"/>
        <a:ext cx="702945" cy="702945"/>
      </dsp:txXfrm>
    </dsp:sp>
    <dsp:sp modelId="{8B222EFE-4611-4A43-BDB3-CB49DE55F1CA}">
      <dsp:nvSpPr>
        <dsp:cNvPr id="0" name=""/>
        <dsp:cNvSpPr/>
      </dsp:nvSpPr>
      <dsp:spPr>
        <a:xfrm>
          <a:off x="781050" y="394303"/>
          <a:ext cx="702945" cy="702945"/>
        </a:xfrm>
        <a:prstGeom prst="ellipse">
          <a:avLst/>
        </a:prstGeom>
        <a:solidFill>
          <a:schemeClr val="accent5">
            <a:hueOff val="-6299998"/>
            <a:satOff val="35257"/>
            <a:lumOff val="-7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Data</a:t>
          </a:r>
          <a:endParaRPr lang="en-US" sz="2000" kern="1200" dirty="0"/>
        </a:p>
      </dsp:txBody>
      <dsp:txXfrm>
        <a:off x="781050" y="394303"/>
        <a:ext cx="702945" cy="702945"/>
      </dsp:txXfrm>
    </dsp:sp>
    <dsp:sp modelId="{4C577425-07B8-4638-A4DC-14D1813316B2}">
      <dsp:nvSpPr>
        <dsp:cNvPr id="0" name=""/>
        <dsp:cNvSpPr/>
      </dsp:nvSpPr>
      <dsp:spPr>
        <a:xfrm>
          <a:off x="1499616" y="224346"/>
          <a:ext cx="702945" cy="702945"/>
        </a:xfrm>
        <a:prstGeom prst="ellipse">
          <a:avLst/>
        </a:prstGeom>
        <a:solidFill>
          <a:schemeClr val="accent5">
            <a:hueOff val="-12599996"/>
            <a:satOff val="70513"/>
            <a:lumOff val="-152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Data</a:t>
          </a:r>
          <a:endParaRPr lang="en-US" sz="2000" kern="1200" dirty="0"/>
        </a:p>
      </dsp:txBody>
      <dsp:txXfrm>
        <a:off x="1499616" y="224346"/>
        <a:ext cx="702945" cy="702945"/>
      </dsp:txXfrm>
    </dsp:sp>
    <dsp:sp modelId="{FEB67430-5CF6-4F04-9356-8B04C54714C8}">
      <dsp:nvSpPr>
        <dsp:cNvPr id="0" name=""/>
        <dsp:cNvSpPr/>
      </dsp:nvSpPr>
      <dsp:spPr>
        <a:xfrm flipV="1">
          <a:off x="468629" y="190504"/>
          <a:ext cx="2186940" cy="94248"/>
        </a:xfrm>
        <a:prstGeom prst="funnel">
          <a:avLst/>
        </a:prstGeom>
        <a:noFill/>
        <a:ln w="9525" cap="flat" cmpd="sng" algn="ctr">
          <a:no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pitchFamily="34" charset="0"/>
                <a:cs typeface="Arial" pitchFamily="34" charset="0"/>
              </a:defRPr>
            </a:lvl1pPr>
          </a:lstStyle>
          <a:p>
            <a:pPr>
              <a:defRPr/>
            </a:pPr>
            <a:endParaRPr lang="en-US"/>
          </a:p>
        </p:txBody>
      </p:sp>
      <p:sp>
        <p:nvSpPr>
          <p:cNvPr id="1843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pitchFamily="34" charset="0"/>
                <a:cs typeface="Arial" pitchFamily="34" charset="0"/>
              </a:defRPr>
            </a:lvl1pPr>
          </a:lstStyle>
          <a:p>
            <a:pPr>
              <a:defRPr/>
            </a:pPr>
            <a:endParaRPr lang="en-US"/>
          </a:p>
        </p:txBody>
      </p:sp>
      <p:sp>
        <p:nvSpPr>
          <p:cNvPr id="1843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pitchFamily="34" charset="0"/>
                <a:cs typeface="Arial" pitchFamily="34" charset="0"/>
              </a:defRPr>
            </a:lvl1pPr>
          </a:lstStyle>
          <a:p>
            <a:pPr>
              <a:defRPr/>
            </a:pPr>
            <a:endParaRPr lang="en-US"/>
          </a:p>
        </p:txBody>
      </p:sp>
      <p:sp>
        <p:nvSpPr>
          <p:cNvPr id="1843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pitchFamily="34" charset="0"/>
                <a:cs typeface="Arial" pitchFamily="34" charset="0"/>
              </a:defRPr>
            </a:lvl1pPr>
          </a:lstStyle>
          <a:p>
            <a:pPr>
              <a:defRPr/>
            </a:pPr>
            <a:fld id="{8065D413-CE40-4524-8C44-C372A528862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pitchFamily="34" charset="0"/>
                <a:cs typeface="Arial" pitchFamily="34" charset="0"/>
              </a:defRPr>
            </a:lvl1pPr>
          </a:lstStyle>
          <a:p>
            <a:pPr>
              <a:defRPr/>
            </a:pPr>
            <a:endParaRPr lang="en-US"/>
          </a:p>
        </p:txBody>
      </p:sp>
      <p:sp>
        <p:nvSpPr>
          <p:cNvPr id="16387"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pitchFamily="34" charset="0"/>
                <a:cs typeface="Arial" pitchFamily="34"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pitchFamily="34" charset="0"/>
                <a:cs typeface="Arial" pitchFamily="34" charset="0"/>
              </a:defRPr>
            </a:lvl1pPr>
          </a:lstStyle>
          <a:p>
            <a:pPr>
              <a:defRPr/>
            </a:pPr>
            <a:endParaRPr lang="en-US"/>
          </a:p>
        </p:txBody>
      </p:sp>
      <p:sp>
        <p:nvSpPr>
          <p:cNvPr id="1639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pitchFamily="34" charset="0"/>
                <a:cs typeface="Arial" pitchFamily="34" charset="0"/>
              </a:defRPr>
            </a:lvl1pPr>
          </a:lstStyle>
          <a:p>
            <a:pPr>
              <a:defRPr/>
            </a:pPr>
            <a:fld id="{BD2A181F-3EF1-49B5-BCDE-89DF91D5075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p:spPr>
        <p:txBody>
          <a:bodyPr/>
          <a:lstStyle/>
          <a:p>
            <a:endParaRPr lang="en-US" dirty="0" smtClean="0">
              <a:latin typeface="Arial" charset="0"/>
              <a:cs typeface="Arial" charset="0"/>
            </a:endParaRPr>
          </a:p>
        </p:txBody>
      </p:sp>
      <p:sp>
        <p:nvSpPr>
          <p:cNvPr id="27651" name="Slide Number Placeholder 3"/>
          <p:cNvSpPr>
            <a:spLocks noGrp="1"/>
          </p:cNvSpPr>
          <p:nvPr>
            <p:ph type="sldNum" sz="quarter" idx="5"/>
          </p:nvPr>
        </p:nvSpPr>
        <p:spPr>
          <a:noFill/>
        </p:spPr>
        <p:txBody>
          <a:bodyPr/>
          <a:lstStyle/>
          <a:p>
            <a:fld id="{179159F4-B9A4-4595-B59A-C923EF70FDCA}" type="slidenum">
              <a:rPr lang="en-US" smtClean="0">
                <a:latin typeface="Arial" charset="0"/>
                <a:cs typeface="Arial" charset="0"/>
              </a:rPr>
              <a:pPr/>
              <a:t>3</a:t>
            </a:fld>
            <a:endParaRPr lang="en-US"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p:spPr>
        <p:txBody>
          <a:bodyPr/>
          <a:lstStyle/>
          <a:p>
            <a:pPr eaLnBrk="1" hangingPunct="1"/>
            <a:endParaRPr lang="en-US" smtClean="0"/>
          </a:p>
        </p:txBody>
      </p:sp>
      <p:sp>
        <p:nvSpPr>
          <p:cNvPr id="207876" name="Slide Number Placeholder 3"/>
          <p:cNvSpPr>
            <a:spLocks noGrp="1"/>
          </p:cNvSpPr>
          <p:nvPr>
            <p:ph type="sldNum" sz="quarter" idx="5"/>
          </p:nvPr>
        </p:nvSpPr>
        <p:spPr>
          <a:noFill/>
        </p:spPr>
        <p:txBody>
          <a:bodyPr/>
          <a:lstStyle/>
          <a:p>
            <a:fld id="{5C69418D-8015-4F81-81F0-C07CF813672E}" type="slidenum">
              <a:rPr lang="en-US"/>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txBox="1">
            <a:spLocks noGrp="1" noChangeArrowheads="1"/>
          </p:cNvSpPr>
          <p:nvPr/>
        </p:nvSpPr>
        <p:spPr bwMode="auto">
          <a:xfrm>
            <a:off x="4143590" y="9121632"/>
            <a:ext cx="3166533" cy="474659"/>
          </a:xfrm>
          <a:prstGeom prst="rect">
            <a:avLst/>
          </a:prstGeom>
          <a:noFill/>
          <a:ln w="9525">
            <a:noFill/>
            <a:round/>
            <a:headEnd/>
            <a:tailEnd/>
          </a:ln>
        </p:spPr>
        <p:txBody>
          <a:bodyPr lIns="20166" tIns="0" rIns="20166" bIns="0" anchor="b"/>
          <a:lstStyle/>
          <a:p>
            <a:pPr algn="r">
              <a:buClr>
                <a:srgbClr val="000000"/>
              </a:buClr>
              <a:tabLst>
                <a:tab pos="0" algn="l"/>
                <a:tab pos="483236" algn="l"/>
                <a:tab pos="966470" algn="l"/>
                <a:tab pos="1449706" algn="l"/>
                <a:tab pos="1932941" algn="l"/>
                <a:tab pos="2416177" algn="l"/>
                <a:tab pos="2899412" algn="l"/>
                <a:tab pos="3382648" algn="l"/>
                <a:tab pos="3865882" algn="l"/>
                <a:tab pos="4349118" algn="l"/>
                <a:tab pos="4832352" algn="l"/>
                <a:tab pos="5315588" algn="l"/>
                <a:tab pos="5798823" algn="l"/>
                <a:tab pos="6282059" algn="l"/>
                <a:tab pos="6765294" algn="l"/>
                <a:tab pos="7248530" algn="l"/>
                <a:tab pos="7731765" algn="l"/>
                <a:tab pos="8215000" algn="l"/>
                <a:tab pos="8698236" algn="l"/>
                <a:tab pos="9181470" algn="l"/>
                <a:tab pos="9664706" algn="l"/>
              </a:tabLst>
            </a:pPr>
            <a:fld id="{17F576EE-E3C3-4423-B1A0-A2F62D2FB964}" type="slidenum">
              <a:rPr lang="en-GB" sz="1100" i="1">
                <a:solidFill>
                  <a:srgbClr val="000000"/>
                </a:solidFill>
                <a:latin typeface="Times New Roman" pitchFamily="18" charset="0"/>
                <a:ea typeface="DejaVuSans"/>
                <a:cs typeface="DejaVuSans"/>
              </a:rPr>
              <a:pPr algn="r">
                <a:buClr>
                  <a:srgbClr val="000000"/>
                </a:buClr>
                <a:tabLst>
                  <a:tab pos="0" algn="l"/>
                  <a:tab pos="483236" algn="l"/>
                  <a:tab pos="966470" algn="l"/>
                  <a:tab pos="1449706" algn="l"/>
                  <a:tab pos="1932941" algn="l"/>
                  <a:tab pos="2416177" algn="l"/>
                  <a:tab pos="2899412" algn="l"/>
                  <a:tab pos="3382648" algn="l"/>
                  <a:tab pos="3865882" algn="l"/>
                  <a:tab pos="4349118" algn="l"/>
                  <a:tab pos="4832352" algn="l"/>
                  <a:tab pos="5315588" algn="l"/>
                  <a:tab pos="5798823" algn="l"/>
                  <a:tab pos="6282059" algn="l"/>
                  <a:tab pos="6765294" algn="l"/>
                  <a:tab pos="7248530" algn="l"/>
                  <a:tab pos="7731765" algn="l"/>
                  <a:tab pos="8215000" algn="l"/>
                  <a:tab pos="8698236" algn="l"/>
                  <a:tab pos="9181470" algn="l"/>
                  <a:tab pos="9664706" algn="l"/>
                </a:tabLst>
              </a:pPr>
              <a:t>5</a:t>
            </a:fld>
            <a:endParaRPr lang="en-GB" sz="1100" i="1" dirty="0">
              <a:solidFill>
                <a:srgbClr val="000000"/>
              </a:solidFill>
              <a:latin typeface="Times New Roman" pitchFamily="18" charset="0"/>
              <a:ea typeface="DejaVuSans"/>
              <a:cs typeface="DejaVuSans"/>
            </a:endParaRPr>
          </a:p>
        </p:txBody>
      </p:sp>
      <p:sp>
        <p:nvSpPr>
          <p:cNvPr id="4099" name="Text Box 1"/>
          <p:cNvSpPr txBox="1">
            <a:spLocks noChangeArrowheads="1"/>
          </p:cNvSpPr>
          <p:nvPr/>
        </p:nvSpPr>
        <p:spPr bwMode="auto">
          <a:xfrm>
            <a:off x="1137921" y="849476"/>
            <a:ext cx="4856480" cy="3597586"/>
          </a:xfrm>
          <a:prstGeom prst="rect">
            <a:avLst/>
          </a:prstGeom>
          <a:solidFill>
            <a:srgbClr val="FFFFFF"/>
          </a:solidFill>
          <a:ln w="9525">
            <a:solidFill>
              <a:srgbClr val="000000"/>
            </a:solidFill>
            <a:miter lim="800000"/>
            <a:headEnd/>
            <a:tailEnd/>
          </a:ln>
        </p:spPr>
        <p:txBody>
          <a:bodyPr wrap="none" lIns="96647" tIns="48324" rIns="96647" bIns="48324" anchor="ctr"/>
          <a:lstStyle/>
          <a:p>
            <a:pPr algn="l"/>
            <a:endParaRPr lang="en-US"/>
          </a:p>
        </p:txBody>
      </p:sp>
      <p:sp>
        <p:nvSpPr>
          <p:cNvPr id="4100" name="Rectangle 2"/>
          <p:cNvSpPr>
            <a:spLocks noGrp="1" noChangeArrowheads="1"/>
          </p:cNvSpPr>
          <p:nvPr>
            <p:ph type="body"/>
          </p:nvPr>
        </p:nvSpPr>
        <p:spPr>
          <a:xfrm>
            <a:off x="304803" y="4579640"/>
            <a:ext cx="6742853" cy="4078791"/>
          </a:xfrm>
          <a:noFill/>
          <a:ln/>
        </p:spPr>
        <p:txBody>
          <a:bodyPr wrap="none" anchor="ctr"/>
          <a:lstStyle/>
          <a:p>
            <a:endParaRPr lang="en-US"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Untitled-1.jpg"/>
          <p:cNvPicPr>
            <a:picLocks noChangeAspect="1"/>
          </p:cNvPicPr>
          <p:nvPr/>
        </p:nvPicPr>
        <p:blipFill>
          <a:blip r:embed="rId2" cstate="print"/>
          <a:srcRect/>
          <a:stretch>
            <a:fillRect/>
          </a:stretch>
        </p:blipFill>
        <p:spPr bwMode="auto">
          <a:xfrm>
            <a:off x="0" y="0"/>
            <a:ext cx="9144000" cy="5029200"/>
          </a:xfrm>
          <a:prstGeom prst="rect">
            <a:avLst/>
          </a:prstGeom>
          <a:noFill/>
          <a:ln w="9525">
            <a:noFill/>
            <a:miter lim="800000"/>
            <a:headEnd/>
            <a:tailEnd/>
          </a:ln>
        </p:spPr>
      </p:pic>
      <p:sp>
        <p:nvSpPr>
          <p:cNvPr id="5" name="Round Same Side Corner Rectangle 4"/>
          <p:cNvSpPr/>
          <p:nvPr/>
        </p:nvSpPr>
        <p:spPr>
          <a:xfrm>
            <a:off x="0" y="5072063"/>
            <a:ext cx="9144000" cy="1785937"/>
          </a:xfrm>
          <a:prstGeom prst="round2SameRect">
            <a:avLst>
              <a:gd name="adj1" fmla="val 0"/>
              <a:gd name="adj2" fmla="val 0"/>
            </a:avLst>
          </a:prstGeom>
          <a:gradFill flip="none" rotWithShape="1">
            <a:gsLst>
              <a:gs pos="0">
                <a:schemeClr val="bg1">
                  <a:lumMod val="65000"/>
                </a:schemeClr>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600" b="1" baseline="-25000">
              <a:solidFill>
                <a:srgbClr val="FFFFFF"/>
              </a:solidFill>
              <a:latin typeface="Calibri" pitchFamily="34" charset="0"/>
            </a:endParaRPr>
          </a:p>
        </p:txBody>
      </p:sp>
      <p:pic>
        <p:nvPicPr>
          <p:cNvPr id="6" name="Picture 4" descr="Mellanox_logoPMS.png"/>
          <p:cNvPicPr>
            <a:picLocks noChangeAspect="1"/>
          </p:cNvPicPr>
          <p:nvPr/>
        </p:nvPicPr>
        <p:blipFill>
          <a:blip r:embed="rId3" cstate="print"/>
          <a:srcRect/>
          <a:stretch>
            <a:fillRect/>
          </a:stretch>
        </p:blipFill>
        <p:spPr bwMode="auto">
          <a:xfrm>
            <a:off x="3700463" y="5300663"/>
            <a:ext cx="1743075" cy="1335087"/>
          </a:xfrm>
          <a:prstGeom prst="rect">
            <a:avLst/>
          </a:prstGeom>
          <a:noFill/>
          <a:ln w="9525">
            <a:noFill/>
            <a:miter lim="800000"/>
            <a:headEnd/>
            <a:tailEnd/>
          </a:ln>
        </p:spPr>
      </p:pic>
      <p:sp>
        <p:nvSpPr>
          <p:cNvPr id="5122" name="Rectangle 2"/>
          <p:cNvSpPr>
            <a:spLocks noGrp="1" noChangeArrowheads="1"/>
          </p:cNvSpPr>
          <p:nvPr>
            <p:ph type="ctrTitle"/>
          </p:nvPr>
        </p:nvSpPr>
        <p:spPr>
          <a:xfrm>
            <a:off x="685800" y="457200"/>
            <a:ext cx="7772400" cy="1828800"/>
          </a:xfrm>
        </p:spPr>
        <p:txBody>
          <a:bodyPr/>
          <a:lstStyle>
            <a:lvl1pPr algn="ctr">
              <a:defRPr sz="3600" b="1">
                <a:solidFill>
                  <a:srgbClr val="FF9900"/>
                </a:solidFill>
              </a:defRPr>
            </a:lvl1pPr>
          </a:lstStyle>
          <a:p>
            <a:r>
              <a:rPr lang="en-US"/>
              <a:t>Click to edit Master title style</a:t>
            </a:r>
          </a:p>
        </p:txBody>
      </p:sp>
      <p:sp>
        <p:nvSpPr>
          <p:cNvPr id="5123" name="Rectangle 3"/>
          <p:cNvSpPr>
            <a:spLocks noGrp="1" noChangeArrowheads="1"/>
          </p:cNvSpPr>
          <p:nvPr>
            <p:ph type="subTitle" idx="1"/>
          </p:nvPr>
        </p:nvSpPr>
        <p:spPr bwMode="white">
          <a:xfrm>
            <a:off x="1371600" y="2667000"/>
            <a:ext cx="6400800" cy="1752600"/>
          </a:xfrm>
        </p:spPr>
        <p:txBody>
          <a:bodyPr lIns="91440" tIns="45720" rIns="91440" bIns="45720"/>
          <a:lstStyle>
            <a:lvl1pPr marL="0" indent="0" algn="ctr">
              <a:buFont typeface="Wingdings" pitchFamily="2" charset="2"/>
              <a:buNone/>
              <a:defRPr sz="3200">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318337B-DBD7-4FC3-8916-27EF469B2E9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
            <a:ext cx="217170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76200"/>
            <a:ext cx="636270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DE08F5F-FE7B-429C-9DAB-5B03C43E851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5438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066800"/>
            <a:ext cx="42291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066800"/>
            <a:ext cx="42291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39F56251-38A8-4614-8C51-5862B7A8F93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234"/>
            <a:ext cx="4038600" cy="48639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62234"/>
            <a:ext cx="4038600" cy="48639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7696200" cy="838200"/>
          </a:xfrm>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8FD1B80-CA07-4D89-A7C6-382DB5DF941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1F55F3A9-624B-4AFF-9D94-3E630CBCEF5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42291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066800"/>
            <a:ext cx="42291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7A0FB2B-A694-45D1-88B7-7CF32254F7C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EE966AFC-CB24-40AA-8BC8-CFA45D8A402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997D83B9-326E-4766-AB2D-260E6356125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AC71D8F-D6A5-47F8-AF55-34FD64ECD96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71DF8EC-4399-4872-9D4D-58BC69902BD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5366980-DDF6-4F46-8F66-68098C5023E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5.xml"/><Relationship Id="rId7" Type="http://schemas.openxmlformats.org/officeDocument/2006/relationships/image" Target="../media/image6.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header.jpg"/>
          <p:cNvPicPr>
            <a:picLocks noChangeAspect="1"/>
          </p:cNvPicPr>
          <p:nvPr/>
        </p:nvPicPr>
        <p:blipFill>
          <a:blip r:embed="rId14" cstate="print"/>
          <a:srcRect/>
          <a:stretch>
            <a:fillRect/>
          </a:stretch>
        </p:blipFill>
        <p:spPr bwMode="auto">
          <a:xfrm>
            <a:off x="0" y="0"/>
            <a:ext cx="9144000" cy="895350"/>
          </a:xfrm>
          <a:prstGeom prst="rect">
            <a:avLst/>
          </a:prstGeom>
          <a:noFill/>
          <a:ln w="9525">
            <a:noFill/>
            <a:miter lim="800000"/>
            <a:headEnd/>
            <a:tailEnd/>
          </a:ln>
        </p:spPr>
      </p:pic>
      <p:sp>
        <p:nvSpPr>
          <p:cNvPr id="10" name="Round Same Side Corner Rectangle 9"/>
          <p:cNvSpPr/>
          <p:nvPr/>
        </p:nvSpPr>
        <p:spPr bwMode="auto">
          <a:xfrm flipV="1">
            <a:off x="0" y="6620933"/>
            <a:ext cx="9144000" cy="245534"/>
          </a:xfrm>
          <a:prstGeom prst="round2SameRect">
            <a:avLst>
              <a:gd name="adj1" fmla="val 0"/>
              <a:gd name="adj2" fmla="val 0"/>
            </a:avLst>
          </a:prstGeom>
          <a:gradFill flip="none" rotWithShape="1">
            <a:gsLst>
              <a:gs pos="0">
                <a:schemeClr val="accent1">
                  <a:lumMod val="75000"/>
                </a:schemeClr>
              </a:gs>
              <a:gs pos="100000">
                <a:srgbClr val="1C1C4F"/>
              </a:gs>
            </a:gsLst>
            <a:lin ang="16200000" scaled="0"/>
            <a:tileRect/>
          </a:gradFill>
          <a:ln>
            <a:noFill/>
            <a:headEnd type="none" w="med" len="med"/>
            <a:tailEnd type="none" w="med" len="med"/>
          </a:ln>
          <a:effectLst/>
        </p:spPr>
        <p:style>
          <a:lnRef idx="0">
            <a:schemeClr val="accent5"/>
          </a:lnRef>
          <a:fillRef idx="3">
            <a:schemeClr val="accent5"/>
          </a:fillRef>
          <a:effectRef idx="3">
            <a:schemeClr val="accent5"/>
          </a:effectRef>
          <a:fontRef idx="minor">
            <a:schemeClr val="lt1"/>
          </a:fontRef>
        </p:style>
        <p:txBody>
          <a:bodyPr/>
          <a:lstStyle/>
          <a:p>
            <a:pPr eaLnBrk="0" hangingPunct="0">
              <a:defRPr/>
            </a:pPr>
            <a:endParaRPr lang="en-US" sz="1600" b="1" baseline="-25000">
              <a:solidFill>
                <a:srgbClr val="241172"/>
              </a:solidFill>
            </a:endParaRPr>
          </a:p>
        </p:txBody>
      </p:sp>
      <p:sp>
        <p:nvSpPr>
          <p:cNvPr id="396296" name="Rectangle 8"/>
          <p:cNvSpPr>
            <a:spLocks noChangeArrowheads="1"/>
          </p:cNvSpPr>
          <p:nvPr/>
        </p:nvSpPr>
        <p:spPr bwMode="white">
          <a:xfrm>
            <a:off x="246063" y="6615113"/>
            <a:ext cx="6705600" cy="244475"/>
          </a:xfrm>
          <a:prstGeom prst="rect">
            <a:avLst/>
          </a:prstGeom>
          <a:noFill/>
          <a:ln w="9525">
            <a:noFill/>
            <a:miter lim="800000"/>
            <a:headEnd/>
            <a:tailEnd/>
          </a:ln>
          <a:effectLst/>
        </p:spPr>
        <p:txBody>
          <a:bodyPr lIns="91429" tIns="45714" rIns="91429" bIns="45714">
            <a:spAutoFit/>
          </a:bodyPr>
          <a:lstStyle/>
          <a:p>
            <a:pPr eaLnBrk="0" hangingPunct="0">
              <a:defRPr/>
            </a:pPr>
            <a:r>
              <a:rPr lang="en-US" sz="1000" dirty="0">
                <a:solidFill>
                  <a:schemeClr val="bg1"/>
                </a:solidFill>
                <a:latin typeface="Arial" pitchFamily="34" charset="0"/>
                <a:cs typeface="Arial" pitchFamily="34" charset="0"/>
              </a:rPr>
              <a:t>© 2010  MELLANOX TECHNOLOGIES	                      </a:t>
            </a:r>
          </a:p>
        </p:txBody>
      </p:sp>
      <p:pic>
        <p:nvPicPr>
          <p:cNvPr id="1031" name="Picture 10" descr="Mellanox_logoWHT.png"/>
          <p:cNvPicPr>
            <a:picLocks noChangeAspect="1"/>
          </p:cNvPicPr>
          <p:nvPr/>
        </p:nvPicPr>
        <p:blipFill>
          <a:blip r:embed="rId15" cstate="print"/>
          <a:srcRect/>
          <a:stretch>
            <a:fillRect/>
          </a:stretch>
        </p:blipFill>
        <p:spPr bwMode="auto">
          <a:xfrm>
            <a:off x="7972425" y="76200"/>
            <a:ext cx="917575" cy="703263"/>
          </a:xfrm>
          <a:prstGeom prst="rect">
            <a:avLst/>
          </a:prstGeom>
          <a:noFill/>
          <a:ln w="9525">
            <a:noFill/>
            <a:miter lim="800000"/>
            <a:headEnd/>
            <a:tailEnd/>
          </a:ln>
        </p:spPr>
      </p:pic>
      <p:sp>
        <p:nvSpPr>
          <p:cNvPr id="1032" name="Rectangle 2"/>
          <p:cNvSpPr>
            <a:spLocks noGrp="1" noChangeArrowheads="1"/>
          </p:cNvSpPr>
          <p:nvPr>
            <p:ph type="title"/>
          </p:nvPr>
        </p:nvSpPr>
        <p:spPr bwMode="white">
          <a:xfrm>
            <a:off x="228600" y="76200"/>
            <a:ext cx="75438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3" name="Rectangle 3"/>
          <p:cNvSpPr>
            <a:spLocks noGrp="1" noChangeArrowheads="1"/>
          </p:cNvSpPr>
          <p:nvPr>
            <p:ph type="body" idx="1"/>
          </p:nvPr>
        </p:nvSpPr>
        <p:spPr bwMode="auto">
          <a:xfrm>
            <a:off x="304800" y="1066800"/>
            <a:ext cx="8610600" cy="5410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white">
          <a:xfrm>
            <a:off x="7924800" y="6629400"/>
            <a:ext cx="1066800" cy="171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latin typeface="Arial" pitchFamily="34" charset="0"/>
                <a:cs typeface="Arial" pitchFamily="34" charset="0"/>
              </a:defRPr>
            </a:lvl1pPr>
          </a:lstStyle>
          <a:p>
            <a:pPr>
              <a:defRPr/>
            </a:pPr>
            <a:fld id="{4D57343A-72BC-44A5-8D2B-C177C3957C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2" r:id="rId12"/>
  </p:sldLayoutIdLst>
  <p:hf hdr="0" ftr="0" dt="0"/>
  <p:txStyles>
    <p:title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Arial" pitchFamily="34" charset="0"/>
          <a:cs typeface="Arial" pitchFamily="34" charset="0"/>
        </a:defRPr>
      </a:lvl2pPr>
      <a:lvl3pPr algn="l" rtl="0" eaLnBrk="0" fontAlgn="base" hangingPunct="0">
        <a:spcBef>
          <a:spcPct val="0"/>
        </a:spcBef>
        <a:spcAft>
          <a:spcPct val="0"/>
        </a:spcAft>
        <a:defRPr sz="2800">
          <a:solidFill>
            <a:schemeClr val="bg1"/>
          </a:solidFill>
          <a:latin typeface="Arial" pitchFamily="34" charset="0"/>
          <a:cs typeface="Arial" pitchFamily="34" charset="0"/>
        </a:defRPr>
      </a:lvl3pPr>
      <a:lvl4pPr algn="l" rtl="0" eaLnBrk="0" fontAlgn="base" hangingPunct="0">
        <a:spcBef>
          <a:spcPct val="0"/>
        </a:spcBef>
        <a:spcAft>
          <a:spcPct val="0"/>
        </a:spcAft>
        <a:defRPr sz="2800">
          <a:solidFill>
            <a:schemeClr val="bg1"/>
          </a:solidFill>
          <a:latin typeface="Arial" pitchFamily="34" charset="0"/>
          <a:cs typeface="Arial" pitchFamily="34" charset="0"/>
        </a:defRPr>
      </a:lvl4pPr>
      <a:lvl5pPr algn="l" rtl="0" eaLnBrk="0" fontAlgn="base" hangingPunct="0">
        <a:spcBef>
          <a:spcPct val="0"/>
        </a:spcBef>
        <a:spcAft>
          <a:spcPct val="0"/>
        </a:spcAft>
        <a:defRPr sz="2800">
          <a:solidFill>
            <a:schemeClr val="bg1"/>
          </a:solidFill>
          <a:latin typeface="Arial" pitchFamily="34" charset="0"/>
          <a:cs typeface="Arial" pitchFamily="34" charset="0"/>
        </a:defRPr>
      </a:lvl5pPr>
      <a:lvl6pPr marL="457200" algn="l" rtl="0" fontAlgn="base">
        <a:spcBef>
          <a:spcPct val="0"/>
        </a:spcBef>
        <a:spcAft>
          <a:spcPct val="0"/>
        </a:spcAft>
        <a:defRPr sz="2800">
          <a:solidFill>
            <a:schemeClr val="bg1"/>
          </a:solidFill>
          <a:latin typeface="Arial" pitchFamily="34" charset="0"/>
          <a:cs typeface="Arial" pitchFamily="34" charset="0"/>
        </a:defRPr>
      </a:lvl6pPr>
      <a:lvl7pPr marL="914400" algn="l" rtl="0" fontAlgn="base">
        <a:spcBef>
          <a:spcPct val="0"/>
        </a:spcBef>
        <a:spcAft>
          <a:spcPct val="0"/>
        </a:spcAft>
        <a:defRPr sz="2800">
          <a:solidFill>
            <a:schemeClr val="bg1"/>
          </a:solidFill>
          <a:latin typeface="Arial" pitchFamily="34" charset="0"/>
          <a:cs typeface="Arial" pitchFamily="34" charset="0"/>
        </a:defRPr>
      </a:lvl7pPr>
      <a:lvl8pPr marL="1371600" algn="l" rtl="0" fontAlgn="base">
        <a:spcBef>
          <a:spcPct val="0"/>
        </a:spcBef>
        <a:spcAft>
          <a:spcPct val="0"/>
        </a:spcAft>
        <a:defRPr sz="2800">
          <a:solidFill>
            <a:schemeClr val="bg1"/>
          </a:solidFill>
          <a:latin typeface="Arial" pitchFamily="34" charset="0"/>
          <a:cs typeface="Arial" pitchFamily="34" charset="0"/>
        </a:defRPr>
      </a:lvl8pPr>
      <a:lvl9pPr marL="1828800" algn="l" rtl="0" fontAlgn="base">
        <a:spcBef>
          <a:spcPct val="0"/>
        </a:spcBef>
        <a:spcAft>
          <a:spcPct val="0"/>
        </a:spcAft>
        <a:defRPr sz="2800">
          <a:solidFill>
            <a:schemeClr val="bg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rgbClr val="800000"/>
        </a:buClr>
        <a:buSzPct val="125000"/>
        <a:buFont typeface="Wingdings" pitchFamily="2" charset="2"/>
        <a:buChar char="§"/>
        <a:defRPr sz="2800" b="1">
          <a:solidFill>
            <a:srgbClr val="000066"/>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j-lt"/>
          <a:cs typeface="+mn-cs"/>
        </a:defRPr>
      </a:lvl2pPr>
      <a:lvl3pPr marL="1143000" indent="-228600" algn="l" rtl="0" eaLnBrk="0" fontAlgn="base" hangingPunct="0">
        <a:spcBef>
          <a:spcPct val="20000"/>
        </a:spcBef>
        <a:spcAft>
          <a:spcPct val="0"/>
        </a:spcAft>
        <a:buFont typeface="Arial" charset="0"/>
        <a:buChar char="–"/>
        <a:defRPr sz="2000">
          <a:solidFill>
            <a:schemeClr val="tx1"/>
          </a:solidFill>
          <a:latin typeface="+mj-lt"/>
          <a:cs typeface="+mn-cs"/>
        </a:defRPr>
      </a:lvl3pPr>
      <a:lvl4pPr marL="1600200" indent="-228600" algn="l" rtl="0" eaLnBrk="0" fontAlgn="base" hangingPunct="0">
        <a:spcBef>
          <a:spcPct val="20000"/>
        </a:spcBef>
        <a:spcAft>
          <a:spcPct val="0"/>
        </a:spcAft>
        <a:buFont typeface="Wingdings" pitchFamily="2" charset="2"/>
        <a:buChar char="§"/>
        <a:defRPr>
          <a:solidFill>
            <a:srgbClr val="4D4D4D"/>
          </a:solidFill>
          <a:latin typeface="+mj-lt"/>
          <a:cs typeface="+mn-cs"/>
        </a:defRPr>
      </a:lvl4pPr>
      <a:lvl5pPr marL="2057400" indent="-228600" algn="l" rtl="0" eaLnBrk="0" fontAlgn="base" hangingPunct="0">
        <a:spcBef>
          <a:spcPct val="20000"/>
        </a:spcBef>
        <a:spcAft>
          <a:spcPct val="0"/>
        </a:spcAft>
        <a:buChar char="»"/>
        <a:defRPr sz="1600">
          <a:solidFill>
            <a:schemeClr val="tx1"/>
          </a:solidFill>
          <a:latin typeface="+mj-lt"/>
          <a:cs typeface="+mn-cs"/>
        </a:defRPr>
      </a:lvl5pPr>
      <a:lvl6pPr marL="2514600" indent="-228600" algn="l" rtl="0" fontAlgn="base">
        <a:spcBef>
          <a:spcPct val="20000"/>
        </a:spcBef>
        <a:spcAft>
          <a:spcPct val="0"/>
        </a:spcAft>
        <a:buChar char="»"/>
        <a:defRPr sz="1600">
          <a:solidFill>
            <a:schemeClr val="tx1"/>
          </a:solidFill>
          <a:latin typeface="+mj-lt"/>
          <a:cs typeface="+mn-cs"/>
        </a:defRPr>
      </a:lvl6pPr>
      <a:lvl7pPr marL="2971800" indent="-228600" algn="l" rtl="0" fontAlgn="base">
        <a:spcBef>
          <a:spcPct val="20000"/>
        </a:spcBef>
        <a:spcAft>
          <a:spcPct val="0"/>
        </a:spcAft>
        <a:buChar char="»"/>
        <a:defRPr sz="1600">
          <a:solidFill>
            <a:schemeClr val="tx1"/>
          </a:solidFill>
          <a:latin typeface="+mj-lt"/>
          <a:cs typeface="+mn-cs"/>
        </a:defRPr>
      </a:lvl7pPr>
      <a:lvl8pPr marL="3429000" indent="-228600" algn="l" rtl="0" fontAlgn="base">
        <a:spcBef>
          <a:spcPct val="20000"/>
        </a:spcBef>
        <a:spcAft>
          <a:spcPct val="0"/>
        </a:spcAft>
        <a:buChar char="»"/>
        <a:defRPr sz="1600">
          <a:solidFill>
            <a:schemeClr val="tx1"/>
          </a:solidFill>
          <a:latin typeface="+mj-lt"/>
          <a:cs typeface="+mn-cs"/>
        </a:defRPr>
      </a:lvl8pPr>
      <a:lvl9pPr marL="3886200" indent="-228600" algn="l" rtl="0" fontAlgn="base">
        <a:spcBef>
          <a:spcPct val="20000"/>
        </a:spcBef>
        <a:spcAft>
          <a:spcPct val="0"/>
        </a:spcAft>
        <a:buChar char="»"/>
        <a:defRPr sz="1600">
          <a:solidFill>
            <a:schemeClr val="tx1"/>
          </a:solidFill>
          <a:latin typeface="+mj-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footer1"/>
          <p:cNvPicPr>
            <a:picLocks noChangeAspect="1" noChangeArrowheads="1"/>
          </p:cNvPicPr>
          <p:nvPr userDrawn="1"/>
        </p:nvPicPr>
        <p:blipFill>
          <a:blip r:embed="rId6" cstate="print"/>
          <a:srcRect/>
          <a:stretch>
            <a:fillRect/>
          </a:stretch>
        </p:blipFill>
        <p:spPr bwMode="auto">
          <a:xfrm>
            <a:off x="0" y="6402388"/>
            <a:ext cx="9144000" cy="455612"/>
          </a:xfrm>
          <a:prstGeom prst="rect">
            <a:avLst/>
          </a:prstGeom>
          <a:noFill/>
          <a:ln w="9525">
            <a:noFill/>
            <a:miter lim="800000"/>
            <a:headEnd/>
            <a:tailEnd/>
          </a:ln>
        </p:spPr>
      </p:pic>
      <p:pic>
        <p:nvPicPr>
          <p:cNvPr id="1027" name="Picture 7" descr="header1"/>
          <p:cNvPicPr>
            <a:picLocks noChangeAspect="1" noChangeArrowheads="1"/>
          </p:cNvPicPr>
          <p:nvPr userDrawn="1"/>
        </p:nvPicPr>
        <p:blipFill>
          <a:blip r:embed="rId7" cstate="print"/>
          <a:srcRect/>
          <a:stretch>
            <a:fillRect/>
          </a:stretch>
        </p:blipFill>
        <p:spPr bwMode="auto">
          <a:xfrm>
            <a:off x="0" y="0"/>
            <a:ext cx="9144000" cy="941388"/>
          </a:xfrm>
          <a:prstGeom prst="rect">
            <a:avLst/>
          </a:prstGeom>
          <a:noFill/>
          <a:ln w="9525">
            <a:noFill/>
            <a:miter lim="800000"/>
            <a:headEnd/>
            <a:tailEnd/>
          </a:ln>
        </p:spPr>
      </p:pic>
      <p:sp>
        <p:nvSpPr>
          <p:cNvPr id="1028" name="Text Placeholder 2"/>
          <p:cNvSpPr>
            <a:spLocks noGrp="1"/>
          </p:cNvSpPr>
          <p:nvPr>
            <p:ph type="body" idx="1"/>
          </p:nvPr>
        </p:nvSpPr>
        <p:spPr bwMode="auto">
          <a:xfrm>
            <a:off x="304800" y="1143000"/>
            <a:ext cx="8382000" cy="49831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Title Placeholder 1"/>
          <p:cNvSpPr>
            <a:spLocks noGrp="1"/>
          </p:cNvSpPr>
          <p:nvPr>
            <p:ph type="title"/>
          </p:nvPr>
        </p:nvSpPr>
        <p:spPr bwMode="auto">
          <a:xfrm>
            <a:off x="76200" y="0"/>
            <a:ext cx="7696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 name="TextBox 6"/>
          <p:cNvSpPr txBox="1"/>
          <p:nvPr userDrawn="1"/>
        </p:nvSpPr>
        <p:spPr>
          <a:xfrm>
            <a:off x="7162800" y="6610350"/>
            <a:ext cx="1524000" cy="244475"/>
          </a:xfrm>
          <a:prstGeom prst="rect">
            <a:avLst/>
          </a:prstGeom>
          <a:noFill/>
        </p:spPr>
        <p:txBody>
          <a:bodyPr>
            <a:spAutoFit/>
          </a:bodyPr>
          <a:lstStyle/>
          <a:p>
            <a:pPr algn="r" defTabSz="457200">
              <a:defRPr/>
            </a:pPr>
            <a:fld id="{4EA04B50-B3AF-4C2F-87AD-191FCF9D38D8}" type="slidenum">
              <a:rPr lang="en-US" sz="1000">
                <a:solidFill>
                  <a:srgbClr val="595959"/>
                </a:solidFill>
                <a:latin typeface="Arial" pitchFamily="34" charset="0"/>
                <a:cs typeface="+mn-cs"/>
              </a:rPr>
              <a:pPr algn="r" defTabSz="457200">
                <a:defRPr/>
              </a:pPr>
              <a:t>‹#›</a:t>
            </a:fld>
            <a:endParaRPr lang="en-US" sz="1000">
              <a:solidFill>
                <a:srgbClr val="595959"/>
              </a:solidFill>
              <a:latin typeface="Arial" pitchFamily="34" charset="0"/>
              <a:cs typeface="+mn-cs"/>
            </a:endParaRPr>
          </a:p>
        </p:txBody>
      </p:sp>
      <p:pic>
        <p:nvPicPr>
          <p:cNvPr id="1031" name="Picture 10" descr="side_bg"/>
          <p:cNvPicPr>
            <a:picLocks noChangeAspect="1" noChangeArrowheads="1"/>
          </p:cNvPicPr>
          <p:nvPr userDrawn="1"/>
        </p:nvPicPr>
        <p:blipFill>
          <a:blip r:embed="rId8" cstate="print"/>
          <a:srcRect/>
          <a:stretch>
            <a:fillRect/>
          </a:stretch>
        </p:blipFill>
        <p:spPr bwMode="auto">
          <a:xfrm>
            <a:off x="0" y="941388"/>
            <a:ext cx="231775" cy="34020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p:txStyles>
    <p:titleStyle>
      <a:lvl1pPr algn="l" defTabSz="457200" rtl="0" eaLnBrk="0" fontAlgn="base" hangingPunct="0">
        <a:spcBef>
          <a:spcPct val="0"/>
        </a:spcBef>
        <a:spcAft>
          <a:spcPct val="0"/>
        </a:spcAft>
        <a:defRPr sz="3200" kern="1200">
          <a:solidFill>
            <a:schemeClr val="bg1"/>
          </a:solidFill>
          <a:latin typeface="Arial"/>
          <a:ea typeface="Geneva" pitchFamily="-112" charset="-128"/>
          <a:cs typeface="Arial"/>
        </a:defRPr>
      </a:lvl1pPr>
      <a:lvl2pPr algn="l" defTabSz="457200" rtl="0" eaLnBrk="0" fontAlgn="base" hangingPunct="0">
        <a:spcBef>
          <a:spcPct val="0"/>
        </a:spcBef>
        <a:spcAft>
          <a:spcPct val="0"/>
        </a:spcAft>
        <a:defRPr sz="3200">
          <a:solidFill>
            <a:schemeClr val="bg1"/>
          </a:solidFill>
          <a:latin typeface="Arial" pitchFamily="-112" charset="0"/>
          <a:ea typeface="Geneva" pitchFamily="-112" charset="-128"/>
          <a:cs typeface="Arial" pitchFamily="34" charset="0"/>
        </a:defRPr>
      </a:lvl2pPr>
      <a:lvl3pPr algn="l" defTabSz="457200" rtl="0" eaLnBrk="0" fontAlgn="base" hangingPunct="0">
        <a:spcBef>
          <a:spcPct val="0"/>
        </a:spcBef>
        <a:spcAft>
          <a:spcPct val="0"/>
        </a:spcAft>
        <a:defRPr sz="3200">
          <a:solidFill>
            <a:schemeClr val="bg1"/>
          </a:solidFill>
          <a:latin typeface="Arial" pitchFamily="-112" charset="0"/>
          <a:ea typeface="Geneva" pitchFamily="-112" charset="-128"/>
          <a:cs typeface="Arial" pitchFamily="34" charset="0"/>
        </a:defRPr>
      </a:lvl3pPr>
      <a:lvl4pPr algn="l" defTabSz="457200" rtl="0" eaLnBrk="0" fontAlgn="base" hangingPunct="0">
        <a:spcBef>
          <a:spcPct val="0"/>
        </a:spcBef>
        <a:spcAft>
          <a:spcPct val="0"/>
        </a:spcAft>
        <a:defRPr sz="3200">
          <a:solidFill>
            <a:schemeClr val="bg1"/>
          </a:solidFill>
          <a:latin typeface="Arial" pitchFamily="-112" charset="0"/>
          <a:ea typeface="Geneva" pitchFamily="-112" charset="-128"/>
          <a:cs typeface="Arial" pitchFamily="34" charset="0"/>
        </a:defRPr>
      </a:lvl4pPr>
      <a:lvl5pPr algn="l" defTabSz="457200" rtl="0" eaLnBrk="0" fontAlgn="base" hangingPunct="0">
        <a:spcBef>
          <a:spcPct val="0"/>
        </a:spcBef>
        <a:spcAft>
          <a:spcPct val="0"/>
        </a:spcAft>
        <a:defRPr sz="3200">
          <a:solidFill>
            <a:schemeClr val="bg1"/>
          </a:solidFill>
          <a:latin typeface="Arial" pitchFamily="-112" charset="0"/>
          <a:ea typeface="Geneva" pitchFamily="-112" charset="-128"/>
          <a:cs typeface="Arial" pitchFamily="34" charset="0"/>
        </a:defRPr>
      </a:lvl5pPr>
      <a:lvl6pPr marL="457200" algn="l" defTabSz="457200" rtl="0" fontAlgn="base">
        <a:spcBef>
          <a:spcPct val="0"/>
        </a:spcBef>
        <a:spcAft>
          <a:spcPct val="0"/>
        </a:spcAft>
        <a:defRPr sz="3200">
          <a:solidFill>
            <a:schemeClr val="bg1"/>
          </a:solidFill>
          <a:latin typeface="Arial" pitchFamily="-112" charset="0"/>
          <a:ea typeface="Geneva" pitchFamily="-112" charset="-128"/>
        </a:defRPr>
      </a:lvl6pPr>
      <a:lvl7pPr marL="914400" algn="l" defTabSz="457200" rtl="0" fontAlgn="base">
        <a:spcBef>
          <a:spcPct val="0"/>
        </a:spcBef>
        <a:spcAft>
          <a:spcPct val="0"/>
        </a:spcAft>
        <a:defRPr sz="3200">
          <a:solidFill>
            <a:schemeClr val="bg1"/>
          </a:solidFill>
          <a:latin typeface="Arial" pitchFamily="-112" charset="0"/>
          <a:ea typeface="Geneva" pitchFamily="-112" charset="-128"/>
        </a:defRPr>
      </a:lvl7pPr>
      <a:lvl8pPr marL="1371600" algn="l" defTabSz="457200" rtl="0" fontAlgn="base">
        <a:spcBef>
          <a:spcPct val="0"/>
        </a:spcBef>
        <a:spcAft>
          <a:spcPct val="0"/>
        </a:spcAft>
        <a:defRPr sz="3200">
          <a:solidFill>
            <a:schemeClr val="bg1"/>
          </a:solidFill>
          <a:latin typeface="Arial" pitchFamily="-112" charset="0"/>
          <a:ea typeface="Geneva" pitchFamily="-112" charset="-128"/>
        </a:defRPr>
      </a:lvl8pPr>
      <a:lvl9pPr marL="1828800" algn="l" defTabSz="457200" rtl="0" fontAlgn="base">
        <a:spcBef>
          <a:spcPct val="0"/>
        </a:spcBef>
        <a:spcAft>
          <a:spcPct val="0"/>
        </a:spcAft>
        <a:defRPr sz="3200">
          <a:solidFill>
            <a:schemeClr val="bg1"/>
          </a:solidFill>
          <a:latin typeface="Arial" pitchFamily="-112" charset="0"/>
          <a:ea typeface="Geneva" pitchFamily="-112" charset="-128"/>
        </a:defRPr>
      </a:lvl9pPr>
    </p:titleStyle>
    <p:bodyStyle>
      <a:lvl1pPr marL="282575" indent="-282575" algn="l" defTabSz="457200" rtl="0" eaLnBrk="0" fontAlgn="base" hangingPunct="0">
        <a:spcBef>
          <a:spcPct val="20000"/>
        </a:spcBef>
        <a:spcAft>
          <a:spcPct val="0"/>
        </a:spcAft>
        <a:buFont typeface="Arial" pitchFamily="34" charset="0"/>
        <a:buChar char="•"/>
        <a:defRPr sz="2300" b="1" kern="1200">
          <a:solidFill>
            <a:schemeClr val="tx2"/>
          </a:solidFill>
          <a:latin typeface="Arial"/>
          <a:ea typeface="Geneva" pitchFamily="-112" charset="-128"/>
          <a:cs typeface="Arial"/>
        </a:defRPr>
      </a:lvl1pPr>
      <a:lvl2pPr marL="517525" indent="-234950" algn="l" defTabSz="457200" rtl="0" eaLnBrk="0" fontAlgn="base" hangingPunct="0">
        <a:spcBef>
          <a:spcPts val="300"/>
        </a:spcBef>
        <a:spcAft>
          <a:spcPct val="0"/>
        </a:spcAft>
        <a:buClr>
          <a:schemeClr val="tx2"/>
        </a:buClr>
        <a:buFont typeface="Arial" pitchFamily="34" charset="0"/>
        <a:buChar char="–"/>
        <a:defRPr sz="2200" kern="1200">
          <a:solidFill>
            <a:schemeClr val="tx1"/>
          </a:solidFill>
          <a:latin typeface="Arial"/>
          <a:ea typeface="Geneva" pitchFamily="-112" charset="-128"/>
          <a:cs typeface="Arial"/>
        </a:defRPr>
      </a:lvl2pPr>
      <a:lvl3pPr marL="800100" indent="-228600" algn="l" defTabSz="457200" rtl="0" eaLnBrk="0" fontAlgn="base" hangingPunct="0">
        <a:spcBef>
          <a:spcPct val="20000"/>
        </a:spcBef>
        <a:spcAft>
          <a:spcPct val="0"/>
        </a:spcAft>
        <a:buClr>
          <a:schemeClr val="tx2"/>
        </a:buClr>
        <a:buFont typeface="Arial" pitchFamily="34" charset="0"/>
        <a:buChar char="•"/>
        <a:defRPr sz="2000" kern="1200">
          <a:solidFill>
            <a:schemeClr val="tx1"/>
          </a:solidFill>
          <a:latin typeface="Arial"/>
          <a:ea typeface="Geneva" pitchFamily="-112" charset="-128"/>
          <a:cs typeface="Arial"/>
        </a:defRPr>
      </a:lvl3pPr>
      <a:lvl4pPr marL="1027113" indent="-227013" algn="l" defTabSz="457200" rtl="0" eaLnBrk="0" fontAlgn="base" hangingPunct="0">
        <a:spcBef>
          <a:spcPct val="20000"/>
        </a:spcBef>
        <a:spcAft>
          <a:spcPct val="0"/>
        </a:spcAft>
        <a:buClr>
          <a:schemeClr val="tx2"/>
        </a:buClr>
        <a:buFont typeface="Arial" pitchFamily="34" charset="0"/>
        <a:buChar char="–"/>
        <a:defRPr sz="1500" kern="1200">
          <a:solidFill>
            <a:schemeClr val="tx1"/>
          </a:solidFill>
          <a:latin typeface="Arial"/>
          <a:ea typeface="Geneva" pitchFamily="-112" charset="-128"/>
          <a:cs typeface="Arial"/>
        </a:defRPr>
      </a:lvl4pPr>
      <a:lvl5pPr marL="1254125" indent="-165100" algn="l" defTabSz="457200" rtl="0" eaLnBrk="0" fontAlgn="base" hangingPunct="0">
        <a:spcBef>
          <a:spcPct val="20000"/>
        </a:spcBef>
        <a:spcAft>
          <a:spcPct val="0"/>
        </a:spcAft>
        <a:buClr>
          <a:schemeClr val="tx2"/>
        </a:buClr>
        <a:buFont typeface="Arial" pitchFamily="34" charset="0"/>
        <a:buChar char="»"/>
        <a:defRPr sz="1500" kern="1200">
          <a:solidFill>
            <a:schemeClr val="tx1"/>
          </a:solidFill>
          <a:latin typeface="Arial"/>
          <a:ea typeface="Geneva" pitchFamily="-112"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ellanox.com/content/pages.php?pg=press_release_item&amp;rec_id=427" TargetMode="External"/><Relationship Id="rId2" Type="http://schemas.openxmlformats.org/officeDocument/2006/relationships/hyperlink" Target="http://www.nvidia.com/object/io_1258539409179.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hpcadvisorycouncil.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17" Type="http://schemas.openxmlformats.org/officeDocument/2006/relationships/image" Target="../media/image127.png"/><Relationship Id="rId21" Type="http://schemas.openxmlformats.org/officeDocument/2006/relationships/image" Target="../media/image58.png"/><Relationship Id="rId42" Type="http://schemas.openxmlformats.org/officeDocument/2006/relationships/image" Target="../media/image77.jpeg"/><Relationship Id="rId63" Type="http://schemas.openxmlformats.org/officeDocument/2006/relationships/hyperlink" Target="http://images.google.com/imgres?imgurl=http://www.panix.com/userdirs/brosen/graphics/sgi_logo.gif&amp;imgrefurl=http://www.panix.com/userdirs/brosen/develop.html&amp;usg=__ELvt_K1KhmLcItSqbIzq1mQGnXQ=&amp;h=452&amp;w=563&amp;sz=8&amp;hl=en&amp;start=3&amp;um=1&amp;tbnid=Vqkv7qp2mVxLbM:&amp;tbnh=107&amp;tbnw=133&amp;prev=/images?q=SGI+logo&amp;gbv=2&amp;hl=en&amp;um=1" TargetMode="External"/><Relationship Id="rId84" Type="http://schemas.openxmlformats.org/officeDocument/2006/relationships/image" Target="../media/image104.jpeg"/><Relationship Id="rId138" Type="http://schemas.openxmlformats.org/officeDocument/2006/relationships/image" Target="../media/image146.png"/><Relationship Id="rId159" Type="http://schemas.openxmlformats.org/officeDocument/2006/relationships/image" Target="../media/image162.png"/><Relationship Id="rId170" Type="http://schemas.openxmlformats.org/officeDocument/2006/relationships/image" Target="../media/image170.jpeg"/><Relationship Id="rId191" Type="http://schemas.openxmlformats.org/officeDocument/2006/relationships/image" Target="../media/image185.png"/><Relationship Id="rId196" Type="http://schemas.openxmlformats.org/officeDocument/2006/relationships/image" Target="../media/image190.png"/><Relationship Id="rId200" Type="http://schemas.openxmlformats.org/officeDocument/2006/relationships/image" Target="../media/image193.png"/><Relationship Id="rId16" Type="http://schemas.openxmlformats.org/officeDocument/2006/relationships/image" Target="../media/image53.png"/><Relationship Id="rId107" Type="http://schemas.openxmlformats.org/officeDocument/2006/relationships/image" Target="../media/image120.jpeg"/><Relationship Id="rId11" Type="http://schemas.openxmlformats.org/officeDocument/2006/relationships/image" Target="../media/image50.png"/><Relationship Id="rId32" Type="http://schemas.openxmlformats.org/officeDocument/2006/relationships/image" Target="../media/image68.jpeg"/><Relationship Id="rId37" Type="http://schemas.openxmlformats.org/officeDocument/2006/relationships/image" Target="../media/image73.jpeg"/><Relationship Id="rId53" Type="http://schemas.openxmlformats.org/officeDocument/2006/relationships/hyperlink" Target="http://www.panasas.com/index.html" TargetMode="External"/><Relationship Id="rId58" Type="http://schemas.openxmlformats.org/officeDocument/2006/relationships/hyperlink" Target="http://images.google.com/imgres?imgurl=http://www.hpc.ufl.edu/images/PenguinNewLogo-1.jpg&amp;imgrefurl=http://www.hpc.ufl.edu/&amp;usg=__rFlbN-Tn5cGoUIEGf-1W9yjqW0Y=&amp;h=1654&amp;w=2339&amp;sz=99&amp;hl=en&amp;start=2&amp;um=1&amp;tbnid=hGMH9wHS8lhxHM:&amp;tbnh=106&amp;tbnw=150&amp;prev=/images?q=Penguin+Computing+logo&amp;gbv=2&amp;hl=en&amp;sa=N&amp;um=1" TargetMode="External"/><Relationship Id="rId74" Type="http://schemas.openxmlformats.org/officeDocument/2006/relationships/image" Target="../media/image98.png"/><Relationship Id="rId79" Type="http://schemas.openxmlformats.org/officeDocument/2006/relationships/image" Target="../media/image101.png"/><Relationship Id="rId102" Type="http://schemas.openxmlformats.org/officeDocument/2006/relationships/image" Target="../media/image116.jpeg"/><Relationship Id="rId123" Type="http://schemas.openxmlformats.org/officeDocument/2006/relationships/image" Target="../media/image132.png"/><Relationship Id="rId128" Type="http://schemas.openxmlformats.org/officeDocument/2006/relationships/image" Target="../media/image136.jpeg"/><Relationship Id="rId144" Type="http://schemas.openxmlformats.org/officeDocument/2006/relationships/image" Target="../media/image151.png"/><Relationship Id="rId149" Type="http://schemas.openxmlformats.org/officeDocument/2006/relationships/hyperlink" Target="http://www.scs.co.jp/index.html" TargetMode="External"/><Relationship Id="rId5" Type="http://schemas.openxmlformats.org/officeDocument/2006/relationships/image" Target="../media/image46.jpeg"/><Relationship Id="rId90" Type="http://schemas.openxmlformats.org/officeDocument/2006/relationships/image" Target="../media/image108.jpeg"/><Relationship Id="rId95" Type="http://schemas.openxmlformats.org/officeDocument/2006/relationships/hyperlink" Target="http://images.google.com/imgres?imgurl=http://bpo.biz/bpo-news-blog/wp-content/uploads/2009/05/wipro1.jpg&amp;imgrefurl=http://www.bpo.biz/bpo-news-blog/category/bpo-in-india/&amp;usg=__LWSiuxGEDYgQJz2EWLYlG3HpAzo=&amp;h=528&amp;w=450&amp;sz=25&amp;hl=en&amp;start=1&amp;um=1&amp;tbnid=JYrBR9SyAD4xQM:&amp;tbnh=132&amp;tbnw=113&amp;prev=/images?q=Wipro+InfoTech++logo&amp;gbv=2&amp;hl=en&amp;um=1" TargetMode="External"/><Relationship Id="rId160" Type="http://schemas.openxmlformats.org/officeDocument/2006/relationships/hyperlink" Target="http://www.coimbra.lip.pt/" TargetMode="External"/><Relationship Id="rId165" Type="http://schemas.openxmlformats.org/officeDocument/2006/relationships/image" Target="../media/image166.png"/><Relationship Id="rId181" Type="http://schemas.openxmlformats.org/officeDocument/2006/relationships/hyperlink" Target="http://www.ustar.ua/" TargetMode="External"/><Relationship Id="rId186" Type="http://schemas.openxmlformats.org/officeDocument/2006/relationships/image" Target="../media/image182.png"/><Relationship Id="rId22" Type="http://schemas.openxmlformats.org/officeDocument/2006/relationships/image" Target="../media/image59.png"/><Relationship Id="rId27" Type="http://schemas.openxmlformats.org/officeDocument/2006/relationships/image" Target="../media/image64.png"/><Relationship Id="rId43" Type="http://schemas.openxmlformats.org/officeDocument/2006/relationships/image" Target="../media/image78.jpeg"/><Relationship Id="rId48" Type="http://schemas.openxmlformats.org/officeDocument/2006/relationships/image" Target="../media/image82.png"/><Relationship Id="rId64" Type="http://schemas.openxmlformats.org/officeDocument/2006/relationships/image" Target="../media/image92.jpeg"/><Relationship Id="rId69" Type="http://schemas.openxmlformats.org/officeDocument/2006/relationships/hyperlink" Target="http://www.scientificcomputing.com/" TargetMode="External"/><Relationship Id="rId113" Type="http://schemas.openxmlformats.org/officeDocument/2006/relationships/hyperlink" Target="http://scalableinformatics.com/" TargetMode="External"/><Relationship Id="rId118" Type="http://schemas.openxmlformats.org/officeDocument/2006/relationships/image" Target="../media/image128.png"/><Relationship Id="rId134" Type="http://schemas.openxmlformats.org/officeDocument/2006/relationships/image" Target="../media/image142.png"/><Relationship Id="rId139" Type="http://schemas.openxmlformats.org/officeDocument/2006/relationships/hyperlink" Target="http://www.xenon.com.au/" TargetMode="External"/><Relationship Id="rId80" Type="http://schemas.openxmlformats.org/officeDocument/2006/relationships/hyperlink" Target="http://www.cscs.ch/index.php" TargetMode="External"/><Relationship Id="rId85" Type="http://schemas.openxmlformats.org/officeDocument/2006/relationships/hyperlink" Target="http://www.vpac.org/" TargetMode="External"/><Relationship Id="rId150" Type="http://schemas.openxmlformats.org/officeDocument/2006/relationships/image" Target="../media/image155.png"/><Relationship Id="rId155" Type="http://schemas.openxmlformats.org/officeDocument/2006/relationships/image" Target="../media/image158.png"/><Relationship Id="rId171" Type="http://schemas.openxmlformats.org/officeDocument/2006/relationships/image" Target="../media/image171.png"/><Relationship Id="rId176" Type="http://schemas.openxmlformats.org/officeDocument/2006/relationships/image" Target="../media/image174.png"/><Relationship Id="rId192" Type="http://schemas.openxmlformats.org/officeDocument/2006/relationships/image" Target="../media/image186.png"/><Relationship Id="rId197" Type="http://schemas.openxmlformats.org/officeDocument/2006/relationships/image" Target="../media/image191.png"/><Relationship Id="rId201" Type="http://schemas.openxmlformats.org/officeDocument/2006/relationships/image" Target="../media/image194.png"/><Relationship Id="rId12" Type="http://schemas.openxmlformats.org/officeDocument/2006/relationships/hyperlink" Target="http://images.google.com/imgres?imgurl=http://www.bom.gov.au/bmrc/wefor/research/twpice/logos/CSIRO_Logo_2.jpg&amp;imgrefurl=http://www.bom.gov.au/bmrc/wefor/research/twpice.htm&amp;usg=__GS9-QrQ3-tkGzVxVuaBFUuzgm9A=&amp;h=1200&amp;w=989&amp;sz=104&amp;hl=en&amp;start=2&amp;um=1&amp;tbnid=09JWUIicojCuLM:&amp;tbnh=150&amp;tbnw=124&amp;prev=/images?q=C.S.I.R.O+logo&amp;gbv=2&amp;hl=en&amp;um=1" TargetMode="External"/><Relationship Id="rId17" Type="http://schemas.openxmlformats.org/officeDocument/2006/relationships/image" Target="../media/image54.jpeg"/><Relationship Id="rId33" Type="http://schemas.openxmlformats.org/officeDocument/2006/relationships/image" Target="../media/image69.jpeg"/><Relationship Id="rId38" Type="http://schemas.openxmlformats.org/officeDocument/2006/relationships/image" Target="../media/image74.jpeg"/><Relationship Id="rId59" Type="http://schemas.openxmlformats.org/officeDocument/2006/relationships/image" Target="../media/image89.jpeg"/><Relationship Id="rId103" Type="http://schemas.openxmlformats.org/officeDocument/2006/relationships/image" Target="../media/image117.png"/><Relationship Id="rId108" Type="http://schemas.openxmlformats.org/officeDocument/2006/relationships/image" Target="../media/image121.jpeg"/><Relationship Id="rId124" Type="http://schemas.openxmlformats.org/officeDocument/2006/relationships/hyperlink" Target="http://www.spacedaily.com/images/atk-logo-bg.jpg" TargetMode="External"/><Relationship Id="rId129" Type="http://schemas.openxmlformats.org/officeDocument/2006/relationships/image" Target="../media/image137.jpeg"/><Relationship Id="rId54" Type="http://schemas.openxmlformats.org/officeDocument/2006/relationships/image" Target="../media/image86.png"/><Relationship Id="rId70" Type="http://schemas.openxmlformats.org/officeDocument/2006/relationships/image" Target="../media/image96.png"/><Relationship Id="rId75" Type="http://schemas.openxmlformats.org/officeDocument/2006/relationships/hyperlink" Target="http://www.softmodule.com/index.php" TargetMode="External"/><Relationship Id="rId91" Type="http://schemas.openxmlformats.org/officeDocument/2006/relationships/image" Target="../media/image109.jpeg"/><Relationship Id="rId96" Type="http://schemas.openxmlformats.org/officeDocument/2006/relationships/image" Target="../media/image112.jpeg"/><Relationship Id="rId140" Type="http://schemas.openxmlformats.org/officeDocument/2006/relationships/image" Target="../media/image147.png"/><Relationship Id="rId145" Type="http://schemas.openxmlformats.org/officeDocument/2006/relationships/hyperlink" Target="http://www.chpc.utah.edu/" TargetMode="External"/><Relationship Id="rId161" Type="http://schemas.openxmlformats.org/officeDocument/2006/relationships/image" Target="../media/image163.png"/><Relationship Id="rId166" Type="http://schemas.openxmlformats.org/officeDocument/2006/relationships/hyperlink" Target="http://www.versatushpc.com.br/index.php" TargetMode="External"/><Relationship Id="rId182" Type="http://schemas.openxmlformats.org/officeDocument/2006/relationships/image" Target="../media/image179.png"/><Relationship Id="rId187" Type="http://schemas.openxmlformats.org/officeDocument/2006/relationships/hyperlink" Target="http://www.accelereyes.com/" TargetMode="External"/><Relationship Id="rId1" Type="http://schemas.openxmlformats.org/officeDocument/2006/relationships/slideLayout" Target="../slideLayouts/slideLayout13.xml"/><Relationship Id="rId6" Type="http://schemas.openxmlformats.org/officeDocument/2006/relationships/hyperlink" Target="http://images.google.com/imgres?imgurl=http://pulse2.com/wp-content/uploads/2009/05/amd-logo.jpg&amp;imgrefurl=http://pulse2.com/2009/05/14/amd-marketshare-grows-46-in-q1/&amp;usg=__ZVWLSjtAUwisUVmb50MAWiT2Ph8=&amp;h=352&amp;w=336&amp;sz=14&amp;hl=en&amp;start=1&amp;um=1&amp;tbnid=YRODRV9gCTC1BM:&amp;tbnh=120&amp;tbnw=115&amp;prev=/images?q=AMD++logo&amp;gbv=2&amp;hl=en&amp;um=1" TargetMode="External"/><Relationship Id="rId23" Type="http://schemas.openxmlformats.org/officeDocument/2006/relationships/image" Target="../media/image60.png"/><Relationship Id="rId28" Type="http://schemas.openxmlformats.org/officeDocument/2006/relationships/image" Target="../media/image65.png"/><Relationship Id="rId49" Type="http://schemas.openxmlformats.org/officeDocument/2006/relationships/image" Target="../media/image83.png"/><Relationship Id="rId114" Type="http://schemas.openxmlformats.org/officeDocument/2006/relationships/image" Target="../media/image125.png"/><Relationship Id="rId119" Type="http://schemas.openxmlformats.org/officeDocument/2006/relationships/image" Target="../media/image129.png"/><Relationship Id="rId44" Type="http://schemas.openxmlformats.org/officeDocument/2006/relationships/hyperlink" Target="http://images.google.com/imgres?imgurl=http://www.entelec.org/images/logos/NECCOLOR.jpg&amp;imgrefurl=http://www.entelec.org/resources/supplier-directory/&amp;usg=__mUsJidJ6X3-lmVIjKVnPOQ3SJoM=&amp;h=307&amp;w=1091&amp;sz=114&amp;hl=en&amp;start=21&amp;um=1&amp;tbnid=8buVqRcXD-596M:&amp;tbnh=42&amp;tbnw=150&amp;prev=/images?q=NEC+Corporation+of+America+logo&amp;gbv=2&amp;ndsp=20&amp;hl=en&amp;sa=N&amp;start=20&amp;um=1" TargetMode="External"/><Relationship Id="rId60" Type="http://schemas.openxmlformats.org/officeDocument/2006/relationships/hyperlink" Target="http://images.google.com/imgres?imgurl=http://docam.ca/en/wp-content/uploads/2006/11/ql_f_rg.jpg&amp;imgrefurl=http://www.docam.ca/en/?cat=2&amp;usg=__ms1HE2La-67rpECbGaBfTcyHcFQ=&amp;h=413&amp;w=600&amp;sz=91&amp;hl=en&amp;start=1&amp;um=1&amp;tbnid=c09o15TmWnPUDM:&amp;tbnh=93&amp;tbnw=135&amp;prev=/images?q=Queen's+University+logo&amp;gbv=2&amp;hl=en&amp;um=1" TargetMode="External"/><Relationship Id="rId65" Type="http://schemas.openxmlformats.org/officeDocument/2006/relationships/image" Target="../media/image93.png"/><Relationship Id="rId81" Type="http://schemas.openxmlformats.org/officeDocument/2006/relationships/image" Target="../media/image102.jpeg"/><Relationship Id="rId86" Type="http://schemas.openxmlformats.org/officeDocument/2006/relationships/image" Target="../media/image105.png"/><Relationship Id="rId130" Type="http://schemas.openxmlformats.org/officeDocument/2006/relationships/image" Target="../media/image138.png"/><Relationship Id="rId135" Type="http://schemas.openxmlformats.org/officeDocument/2006/relationships/image" Target="../media/image143.png"/><Relationship Id="rId151" Type="http://schemas.openxmlformats.org/officeDocument/2006/relationships/hyperlink" Target="http://www.magma-da.com/" TargetMode="External"/><Relationship Id="rId156" Type="http://schemas.openxmlformats.org/officeDocument/2006/relationships/image" Target="../media/image159.jpeg"/><Relationship Id="rId177" Type="http://schemas.openxmlformats.org/officeDocument/2006/relationships/image" Target="../media/image175.png"/><Relationship Id="rId198" Type="http://schemas.openxmlformats.org/officeDocument/2006/relationships/hyperlink" Target="http://www.coolcentric.com/index.php" TargetMode="External"/><Relationship Id="rId172" Type="http://schemas.openxmlformats.org/officeDocument/2006/relationships/hyperlink" Target="http://www.atpinc.com/index.php" TargetMode="External"/><Relationship Id="rId193" Type="http://schemas.openxmlformats.org/officeDocument/2006/relationships/image" Target="../media/image187.png"/><Relationship Id="rId202" Type="http://schemas.openxmlformats.org/officeDocument/2006/relationships/image" Target="../media/image195.jpeg"/><Relationship Id="rId13" Type="http://schemas.openxmlformats.org/officeDocument/2006/relationships/image" Target="../media/image51.jpeg"/><Relationship Id="rId18" Type="http://schemas.openxmlformats.org/officeDocument/2006/relationships/image" Target="../media/image55.png"/><Relationship Id="rId39" Type="http://schemas.openxmlformats.org/officeDocument/2006/relationships/image" Target="../media/image75.png"/><Relationship Id="rId109" Type="http://schemas.openxmlformats.org/officeDocument/2006/relationships/image" Target="../media/image122.jpeg"/><Relationship Id="rId34" Type="http://schemas.openxmlformats.org/officeDocument/2006/relationships/image" Target="../media/image70.png"/><Relationship Id="rId50" Type="http://schemas.openxmlformats.org/officeDocument/2006/relationships/image" Target="../media/image84.png"/><Relationship Id="rId55" Type="http://schemas.openxmlformats.org/officeDocument/2006/relationships/hyperlink" Target="http://www.cluster-competence-center.com/ccc.php?page=main" TargetMode="External"/><Relationship Id="rId76" Type="http://schemas.openxmlformats.org/officeDocument/2006/relationships/image" Target="../media/image99.png"/><Relationship Id="rId97" Type="http://schemas.openxmlformats.org/officeDocument/2006/relationships/image" Target="../media/image113.jpeg"/><Relationship Id="rId104" Type="http://schemas.openxmlformats.org/officeDocument/2006/relationships/image" Target="../media/image118.jpeg"/><Relationship Id="rId120" Type="http://schemas.openxmlformats.org/officeDocument/2006/relationships/hyperlink" Target="http://www.raidinc.com/index.php" TargetMode="External"/><Relationship Id="rId125" Type="http://schemas.openxmlformats.org/officeDocument/2006/relationships/image" Target="../media/image133.jpeg"/><Relationship Id="rId141" Type="http://schemas.openxmlformats.org/officeDocument/2006/relationships/image" Target="../media/image148.jpeg"/><Relationship Id="rId146" Type="http://schemas.openxmlformats.org/officeDocument/2006/relationships/image" Target="../media/image152.png"/><Relationship Id="rId167" Type="http://schemas.openxmlformats.org/officeDocument/2006/relationships/image" Target="../media/image167.png"/><Relationship Id="rId188" Type="http://schemas.openxmlformats.org/officeDocument/2006/relationships/image" Target="../media/image183.png"/><Relationship Id="rId7" Type="http://schemas.openxmlformats.org/officeDocument/2006/relationships/image" Target="../media/image47.jpeg"/><Relationship Id="rId71" Type="http://schemas.openxmlformats.org/officeDocument/2006/relationships/hyperlink" Target="http://images.google.com/imgres?imgurl=http://4.bp.blogspot.com/_C81uNWBqh-0/SKXUc4SpdJI/AAAAAAAAALk/dqLyQ5tZMRY/s200/SMLogoSqure08-OnWhite.gif&amp;imgrefurl=http://bear454.blogspot.com/2008/08/silicon-mechanics-wowing-customer.html&amp;usg=__qcxL1dqc2bV5qYJ-KoTIR6AWDnE=&amp;h=200&amp;w=188&amp;sz=29&amp;hl=en&amp;start=17&amp;um=1&amp;tbnid=N1yBWaWbPAgulM:&amp;tbnh=104&amp;tbnw=98&amp;prev=/images?q=Silicon+Mechanics+logo&amp;gbv=2&amp;hl=en&amp;sa=N&amp;um=1" TargetMode="External"/><Relationship Id="rId92" Type="http://schemas.openxmlformats.org/officeDocument/2006/relationships/image" Target="../media/image110.jpeg"/><Relationship Id="rId162" Type="http://schemas.openxmlformats.org/officeDocument/2006/relationships/image" Target="../media/image164.jpeg"/><Relationship Id="rId183" Type="http://schemas.openxmlformats.org/officeDocument/2006/relationships/hyperlink" Target="http://www.firedaemon.com/" TargetMode="External"/><Relationship Id="rId2" Type="http://schemas.openxmlformats.org/officeDocument/2006/relationships/image" Target="../media/image44.png"/><Relationship Id="rId29" Type="http://schemas.openxmlformats.org/officeDocument/2006/relationships/image" Target="../media/image66.png"/><Relationship Id="rId24" Type="http://schemas.openxmlformats.org/officeDocument/2006/relationships/image" Target="../media/image61.png"/><Relationship Id="rId40" Type="http://schemas.openxmlformats.org/officeDocument/2006/relationships/image" Target="../media/image76.jpeg"/><Relationship Id="rId45" Type="http://schemas.openxmlformats.org/officeDocument/2006/relationships/image" Target="../media/image79.jpeg"/><Relationship Id="rId66" Type="http://schemas.openxmlformats.org/officeDocument/2006/relationships/image" Target="../media/image94.jpeg"/><Relationship Id="rId87" Type="http://schemas.openxmlformats.org/officeDocument/2006/relationships/image" Target="../media/image106.png"/><Relationship Id="rId110" Type="http://schemas.openxmlformats.org/officeDocument/2006/relationships/hyperlink" Target="http://www.dawning.com.cn/" TargetMode="External"/><Relationship Id="rId115" Type="http://schemas.openxmlformats.org/officeDocument/2006/relationships/image" Target="../media/image126.png"/><Relationship Id="rId131" Type="http://schemas.openxmlformats.org/officeDocument/2006/relationships/image" Target="../media/image139.png"/><Relationship Id="rId136" Type="http://schemas.openxmlformats.org/officeDocument/2006/relationships/image" Target="../media/image144.png"/><Relationship Id="rId157" Type="http://schemas.openxmlformats.org/officeDocument/2006/relationships/image" Target="../media/image160.jpeg"/><Relationship Id="rId178" Type="http://schemas.openxmlformats.org/officeDocument/2006/relationships/image" Target="../media/image176.png"/><Relationship Id="rId61" Type="http://schemas.openxmlformats.org/officeDocument/2006/relationships/image" Target="../media/image90.jpeg"/><Relationship Id="rId82" Type="http://schemas.openxmlformats.org/officeDocument/2006/relationships/image" Target="../media/image103.png"/><Relationship Id="rId152" Type="http://schemas.openxmlformats.org/officeDocument/2006/relationships/image" Target="../media/image156.png"/><Relationship Id="rId173" Type="http://schemas.openxmlformats.org/officeDocument/2006/relationships/image" Target="../media/image172.jpeg"/><Relationship Id="rId194" Type="http://schemas.openxmlformats.org/officeDocument/2006/relationships/image" Target="../media/image188.png"/><Relationship Id="rId199" Type="http://schemas.openxmlformats.org/officeDocument/2006/relationships/image" Target="../media/image192.png"/><Relationship Id="rId203" Type="http://schemas.openxmlformats.org/officeDocument/2006/relationships/image" Target="../media/image196.png"/><Relationship Id="rId19" Type="http://schemas.openxmlformats.org/officeDocument/2006/relationships/image" Target="../media/image56.png"/><Relationship Id="rId14" Type="http://schemas.openxmlformats.org/officeDocument/2006/relationships/hyperlink" Target="http://images.google.com/imgres?imgurl=http://www.redhat.com/g/blog/adapco-logo.jpg&amp;imgrefurl=http://customers.redhat.com/2007/10/15/cd-adapco-realizes-very-high-performance-with-low-cost-clustering/&amp;usg=__IrgBUwqnLQ0n4d0_gc6EDGu5VR8=&amp;h=201&amp;w=500&amp;sz=75&amp;hl=en&amp;start=8&amp;um=1&amp;tbnid=UGl2U3-NLBR0oM:&amp;tbnh=52&amp;tbnw=130&amp;prev=/images?q=CD-adapco+logo&amp;gbv=2&amp;hl=en&amp;um=1" TargetMode="External"/><Relationship Id="rId30" Type="http://schemas.openxmlformats.org/officeDocument/2006/relationships/image" Target="../media/image67.png"/><Relationship Id="rId35" Type="http://schemas.openxmlformats.org/officeDocument/2006/relationships/image" Target="../media/image71.jpeg"/><Relationship Id="rId56" Type="http://schemas.openxmlformats.org/officeDocument/2006/relationships/image" Target="../media/image87.png"/><Relationship Id="rId77" Type="http://schemas.openxmlformats.org/officeDocument/2006/relationships/hyperlink" Target="http://images.google.com/imgres?imgurl=http://ceoworld.biz/ceo/wp-content/uploads/2009/03/sun-microsystems_logo.png&amp;imgrefurl=http://ceoworld.biz/ceo/tag/oracle/&amp;usg=__A08WNQ9y1EbGhYxDh4vk8s_oBSc=&amp;h=357&amp;w=800&amp;sz=48&amp;hl=en&amp;start=1&amp;um=1&amp;tbnid=N3lBhCGruhrsTM:&amp;tbnh=64&amp;tbnw=143&amp;prev=/images?q=Sun+Microsystems&amp;gbv=2&amp;hl=en&amp;sa=N&amp;um=1" TargetMode="External"/><Relationship Id="rId100" Type="http://schemas.openxmlformats.org/officeDocument/2006/relationships/image" Target="../media/image115.png"/><Relationship Id="rId105" Type="http://schemas.openxmlformats.org/officeDocument/2006/relationships/image" Target="../media/image119.jpeg"/><Relationship Id="rId126" Type="http://schemas.openxmlformats.org/officeDocument/2006/relationships/image" Target="../media/image134.png"/><Relationship Id="rId147" Type="http://schemas.openxmlformats.org/officeDocument/2006/relationships/image" Target="../media/image153.png"/><Relationship Id="rId168" Type="http://schemas.openxmlformats.org/officeDocument/2006/relationships/image" Target="../media/image168.png"/><Relationship Id="rId8" Type="http://schemas.openxmlformats.org/officeDocument/2006/relationships/hyperlink" Target="http://www.aiaa.org/events/sdm/ANSYS-logo.gif" TargetMode="External"/><Relationship Id="rId51" Type="http://schemas.openxmlformats.org/officeDocument/2006/relationships/hyperlink" Target="http://www.google.com/imgres?imgurl=http://www.physics.ohio-state.edu/sps/OhioState_Logo&amp;imgrefurl=http://www.physics.ohio-state.edu/sps/&amp;h=1307&amp;w=1350&amp;sz=375&amp;tbnid=KKrjuKUZQIsvgM:&amp;tbnh=145&amp;tbnw=150&amp;prev=/images?q=Ohio+State+University+logo&amp;hl=en&amp;usg=__YhJD59AFfO2C1bFRnV_TcRPqJKo=&amp;ei=psQ_SrWgBoGqswP1vf2xBw&amp;sa=X&amp;oi=image_result&amp;resnum=1&amp;ct=image" TargetMode="External"/><Relationship Id="rId72" Type="http://schemas.openxmlformats.org/officeDocument/2006/relationships/image" Target="../media/image97.jpeg"/><Relationship Id="rId93" Type="http://schemas.openxmlformats.org/officeDocument/2006/relationships/hyperlink" Target="http://images.google.com/imgres?imgurl=http://www.bdli.de/en/images/stories/members/gore_logo.jpg&amp;imgrefurl=http://www.bdli.de/en/option,com_bdlimembers/view,members/layout,member/mid,202/Itemid,11/&amp;usg=__drTYQMk-9ssdTFrEAwo_2rP03CY=&amp;h=699&amp;w=1184&amp;sz=117&amp;hl=en&amp;start=1&amp;um=1&amp;tbnid=3odUUH4pAk33sM:&amp;tbnh=89&amp;tbnw=150&amp;prev=/images?q=W.L.+Gore+&amp;+Associates++logo&amp;gbv=2&amp;hl=en&amp;um=1" TargetMode="External"/><Relationship Id="rId98" Type="http://schemas.openxmlformats.org/officeDocument/2006/relationships/image" Target="../media/image114.jpeg"/><Relationship Id="rId121" Type="http://schemas.openxmlformats.org/officeDocument/2006/relationships/image" Target="../media/image130.png"/><Relationship Id="rId142" Type="http://schemas.openxmlformats.org/officeDocument/2006/relationships/image" Target="../media/image149.png"/><Relationship Id="rId163" Type="http://schemas.openxmlformats.org/officeDocument/2006/relationships/image" Target="../media/image165.jpeg"/><Relationship Id="rId184" Type="http://schemas.openxmlformats.org/officeDocument/2006/relationships/image" Target="../media/image180.png"/><Relationship Id="rId189" Type="http://schemas.openxmlformats.org/officeDocument/2006/relationships/hyperlink" Target="http://www.stfc.ac.uk/home.aspx" TargetMode="External"/><Relationship Id="rId3" Type="http://schemas.openxmlformats.org/officeDocument/2006/relationships/hyperlink" Target="http://acecomputers.com/homepage.html" TargetMode="External"/><Relationship Id="rId25" Type="http://schemas.openxmlformats.org/officeDocument/2006/relationships/image" Target="../media/image62.png"/><Relationship Id="rId46" Type="http://schemas.openxmlformats.org/officeDocument/2006/relationships/image" Target="../media/image80.png"/><Relationship Id="rId67" Type="http://schemas.openxmlformats.org/officeDocument/2006/relationships/hyperlink" Target="http://images.google.com/imgres?imgurl=http://www.nait.ca/blogs/cerebraldischarge/files/2008/02/schlumberger_logo.jpg&amp;imgrefurl=http://www.nait.ca/blogs/cerebraldischarge/2008/02/04/summer-schlumberger/&amp;usg=__CTU7DnOyrmnUOlMk4zk9ilJw-_4=&amp;h=300&amp;w=1200&amp;sz=93&amp;hl=en&amp;start=1&amp;um=1&amp;tbnid=wlQ-7wLFyBE3bM:&amp;tbnh=38&amp;tbnw=150&amp;prev=/images?q=Schlumberger+logo&amp;gbv=2&amp;hl=en&amp;um=1" TargetMode="External"/><Relationship Id="rId116" Type="http://schemas.openxmlformats.org/officeDocument/2006/relationships/hyperlink" Target="http://www.nvidia.com/page/home.html" TargetMode="External"/><Relationship Id="rId137" Type="http://schemas.openxmlformats.org/officeDocument/2006/relationships/image" Target="../media/image145.png"/><Relationship Id="rId158" Type="http://schemas.openxmlformats.org/officeDocument/2006/relationships/image" Target="../media/image161.jpeg"/><Relationship Id="rId20" Type="http://schemas.openxmlformats.org/officeDocument/2006/relationships/image" Target="../media/image57.png"/><Relationship Id="rId41" Type="http://schemas.openxmlformats.org/officeDocument/2006/relationships/hyperlink" Target="http://images.google.com/imgres?imgurl=https://docs.mellanox.com/dm/archive/WinIB_1_2_0/Mellanox_logoCMYK.jpg&amp;imgrefurl=https://docs.mellanox.com/dm/archive/WinIB_1_2_0/ReadMe.html&amp;usg=__LyTNUOCroFCJyYIBHhbFL-LONkY=&amp;h=416&amp;w=512&amp;sz=31&amp;hl=en&amp;start=1&amp;um=1&amp;tbnid=rL2xfVbp4_Sp3M:&amp;tbnh=106&amp;tbnw=131&amp;prev=/images?q=mellanox+logo&amp;gbv=2&amp;hl=en&amp;um=1" TargetMode="External"/><Relationship Id="rId62" Type="http://schemas.openxmlformats.org/officeDocument/2006/relationships/image" Target="../media/image91.jpeg"/><Relationship Id="rId83" Type="http://schemas.openxmlformats.org/officeDocument/2006/relationships/hyperlink" Target="http://images.google.com/imgres?imgurl=http://www.dfw-hpcug.org/imgs/Terascala-Logo_small.gif&amp;imgrefurl=http://www.dfw-hpcug.org/&amp;usg=__nC32n6_7QdR6Lfto1KYTqA7UbB8=&amp;h=99&amp;w=272&amp;sz=2&amp;hl=en&amp;start=1&amp;um=1&amp;tbnid=Rw9eM4GcxXZc1M:&amp;tbnh=41&amp;tbnw=113&amp;prev=/images?q=Terascala+logo&amp;gbv=2&amp;hl=en&amp;um=1" TargetMode="External"/><Relationship Id="rId88" Type="http://schemas.openxmlformats.org/officeDocument/2006/relationships/image" Target="../media/image107.jpeg"/><Relationship Id="rId111" Type="http://schemas.openxmlformats.org/officeDocument/2006/relationships/image" Target="../media/image123.png"/><Relationship Id="rId132" Type="http://schemas.openxmlformats.org/officeDocument/2006/relationships/image" Target="../media/image140.jpeg"/><Relationship Id="rId153" Type="http://schemas.openxmlformats.org/officeDocument/2006/relationships/image" Target="../media/image157.png"/><Relationship Id="rId174" Type="http://schemas.openxmlformats.org/officeDocument/2006/relationships/hyperlink" Target="http://solutions.3m.com/wps/portal/3M/en_WW/Worldwide/WW/" TargetMode="External"/><Relationship Id="rId179" Type="http://schemas.openxmlformats.org/officeDocument/2006/relationships/image" Target="../media/image177.png"/><Relationship Id="rId195" Type="http://schemas.openxmlformats.org/officeDocument/2006/relationships/image" Target="../media/image189.png"/><Relationship Id="rId190" Type="http://schemas.openxmlformats.org/officeDocument/2006/relationships/image" Target="../media/image184.jpeg"/><Relationship Id="rId15" Type="http://schemas.openxmlformats.org/officeDocument/2006/relationships/image" Target="../media/image52.jpeg"/><Relationship Id="rId36" Type="http://schemas.openxmlformats.org/officeDocument/2006/relationships/image" Target="../media/image72.jpeg"/><Relationship Id="rId57" Type="http://schemas.openxmlformats.org/officeDocument/2006/relationships/image" Target="../media/image88.png"/><Relationship Id="rId106" Type="http://schemas.openxmlformats.org/officeDocument/2006/relationships/hyperlink" Target="http://www.intersect360.com/index.html" TargetMode="External"/><Relationship Id="rId127" Type="http://schemas.openxmlformats.org/officeDocument/2006/relationships/image" Target="../media/image135.png"/><Relationship Id="rId10" Type="http://schemas.openxmlformats.org/officeDocument/2006/relationships/image" Target="../media/image49.jpeg"/><Relationship Id="rId31" Type="http://schemas.openxmlformats.org/officeDocument/2006/relationships/hyperlink" Target="http://images.google.com/imgres?imgurl=http://www.cs.bgu.ac.il/~frankel/MultiCore08/intel-logo.jpg&amp;imgrefurl=http://www.cs.bgu.ac.il/~frankel/MultiCore08/index.html&amp;usg=__oAqcggg4LXCI0IV2saEtRm-Nrr4=&amp;h=793&amp;w=1201&amp;sz=65&amp;hl=en&amp;start=1&amp;um=1&amp;tbnid=_oHQ4mUT4HCqAM:&amp;tbnh=99&amp;tbnw=150&amp;prev=/images?q=intel+logo&amp;gbv=2&amp;hl=en&amp;sa=N&amp;um=1" TargetMode="External"/><Relationship Id="rId52" Type="http://schemas.openxmlformats.org/officeDocument/2006/relationships/image" Target="../media/image85.jpeg"/><Relationship Id="rId73" Type="http://schemas.openxmlformats.org/officeDocument/2006/relationships/hyperlink" Target="http://simula.no/" TargetMode="External"/><Relationship Id="rId78" Type="http://schemas.openxmlformats.org/officeDocument/2006/relationships/image" Target="../media/image100.jpeg"/><Relationship Id="rId94" Type="http://schemas.openxmlformats.org/officeDocument/2006/relationships/image" Target="../media/image111.jpeg"/><Relationship Id="rId99" Type="http://schemas.openxmlformats.org/officeDocument/2006/relationships/hyperlink" Target="http://www.luxtera.com/index.php" TargetMode="External"/><Relationship Id="rId101" Type="http://schemas.openxmlformats.org/officeDocument/2006/relationships/hyperlink" Target="http://images.google.com/imgres?imgurl=http://www.rephubbard.com/db/news/images/full/1078.jpg&amp;imgrefurl=http://www.rephubbard.com/News.aspx&amp;usg=__eBqM52TvVL-aXKF6E2JI0FTpogg=&amp;h=1378&amp;w=1489&amp;sz=205&amp;hl=en&amp;start=2&amp;um=1&amp;tbnid=wJmuj_-SPoyuCM:&amp;tbnh=139&amp;tbnw=150&amp;prev=/images?q=Auburn+University&amp;hl=en&amp;sa=N&amp;um=1" TargetMode="External"/><Relationship Id="rId122" Type="http://schemas.openxmlformats.org/officeDocument/2006/relationships/image" Target="../media/image131.png"/><Relationship Id="rId143" Type="http://schemas.openxmlformats.org/officeDocument/2006/relationships/image" Target="../media/image150.jpeg"/><Relationship Id="rId148" Type="http://schemas.openxmlformats.org/officeDocument/2006/relationships/image" Target="../media/image154.png"/><Relationship Id="rId164" Type="http://schemas.openxmlformats.org/officeDocument/2006/relationships/hyperlink" Target="http://www.brightcomputing.com/index.php" TargetMode="External"/><Relationship Id="rId169" Type="http://schemas.openxmlformats.org/officeDocument/2006/relationships/image" Target="../media/image169.png"/><Relationship Id="rId185" Type="http://schemas.openxmlformats.org/officeDocument/2006/relationships/image" Target="../media/image181.jpeg"/><Relationship Id="rId4" Type="http://schemas.openxmlformats.org/officeDocument/2006/relationships/image" Target="../media/image45.jpeg"/><Relationship Id="rId9" Type="http://schemas.openxmlformats.org/officeDocument/2006/relationships/image" Target="../media/image48.jpeg"/><Relationship Id="rId180" Type="http://schemas.openxmlformats.org/officeDocument/2006/relationships/image" Target="../media/image178.png"/><Relationship Id="rId26" Type="http://schemas.openxmlformats.org/officeDocument/2006/relationships/image" Target="../media/image63.png"/><Relationship Id="rId47" Type="http://schemas.openxmlformats.org/officeDocument/2006/relationships/image" Target="../media/image81.png"/><Relationship Id="rId68" Type="http://schemas.openxmlformats.org/officeDocument/2006/relationships/image" Target="../media/image95.jpeg"/><Relationship Id="rId89" Type="http://schemas.openxmlformats.org/officeDocument/2006/relationships/hyperlink" Target="http://images.google.com/imgres?imgurl=http://www.mudra.tv/groupimg/virginia_tech_logo.jpg&amp;imgrefurl=http://www.mudra.tv/groups.php?page=2&amp;viewtype=&amp;typxz=8&amp;chid=8&amp;usg=__MTHbk65o7ynLVdIZPxGpHg85QR8=&amp;h=299&amp;w=450&amp;sz=13&amp;hl=en&amp;start=8&amp;um=1&amp;tbnid=YKDWeoS4kIij6M:&amp;tbnh=84&amp;tbnw=127&amp;prev=/images?q=Virginia+Tech+University++logo&amp;gbv=2&amp;hl=en&amp;um=1" TargetMode="External"/><Relationship Id="rId112" Type="http://schemas.openxmlformats.org/officeDocument/2006/relationships/image" Target="../media/image124.jpeg"/><Relationship Id="rId133" Type="http://schemas.openxmlformats.org/officeDocument/2006/relationships/image" Target="../media/image141.png"/><Relationship Id="rId154" Type="http://schemas.openxmlformats.org/officeDocument/2006/relationships/hyperlink" Target="http://www.nersc.gov/" TargetMode="External"/><Relationship Id="rId175" Type="http://schemas.openxmlformats.org/officeDocument/2006/relationships/image" Target="../media/image17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27.png"/><Relationship Id="rId3" Type="http://schemas.openxmlformats.org/officeDocument/2006/relationships/image" Target="../media/image23.jpeg"/><Relationship Id="rId7" Type="http://schemas.openxmlformats.org/officeDocument/2006/relationships/diagramQuickStyle" Target="../diagrams/quickStyle1.xml"/><Relationship Id="rId12" Type="http://schemas.openxmlformats.org/officeDocument/2006/relationships/image" Target="../media/image19.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image" Target="../media/image26.jpeg"/><Relationship Id="rId5" Type="http://schemas.openxmlformats.org/officeDocument/2006/relationships/diagramData" Target="../diagrams/data1.xml"/><Relationship Id="rId15" Type="http://schemas.openxmlformats.org/officeDocument/2006/relationships/image" Target="../media/image29.jpeg"/><Relationship Id="rId10" Type="http://schemas.openxmlformats.org/officeDocument/2006/relationships/image" Target="../media/image25.png"/><Relationship Id="rId4" Type="http://schemas.openxmlformats.org/officeDocument/2006/relationships/image" Target="../media/image24.jpeg"/><Relationship Id="rId9" Type="http://schemas.microsoft.com/office/2007/relationships/diagramDrawing" Target="../diagrams/drawing1.xml"/><Relationship Id="rId1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Grp="1" noChangeArrowheads="1"/>
          </p:cNvSpPr>
          <p:nvPr>
            <p:ph type="ctrTitle"/>
          </p:nvPr>
        </p:nvSpPr>
        <p:spPr>
          <a:xfrm>
            <a:off x="152400" y="457200"/>
            <a:ext cx="8839200" cy="2133600"/>
          </a:xfrm>
        </p:spPr>
        <p:txBody>
          <a:bodyPr/>
          <a:lstStyle/>
          <a:p>
            <a:r>
              <a:rPr lang="en-US" sz="3000" dirty="0" smtClean="0"/>
              <a:t>The Development of </a:t>
            </a:r>
            <a:br>
              <a:rPr lang="en-US" sz="3000" dirty="0" smtClean="0"/>
            </a:br>
            <a:r>
              <a:rPr lang="en-US" sz="3000" dirty="0" smtClean="0"/>
              <a:t>Mellanox - NVIDIA GPUDirect over InfiniBand</a:t>
            </a:r>
            <a:br>
              <a:rPr lang="en-US" sz="3000" dirty="0" smtClean="0"/>
            </a:br>
            <a:r>
              <a:rPr lang="en-US" sz="1800" dirty="0" smtClean="0"/>
              <a:t/>
            </a:r>
            <a:br>
              <a:rPr lang="en-US" sz="1800" dirty="0" smtClean="0"/>
            </a:br>
            <a:r>
              <a:rPr lang="en-US" sz="3000" dirty="0" smtClean="0">
                <a:solidFill>
                  <a:srgbClr val="FFFF00"/>
                </a:solidFill>
              </a:rPr>
              <a:t>A New Model for GPU to GPU Communications </a:t>
            </a:r>
            <a:endParaRPr lang="en-US" sz="3000" dirty="0">
              <a:solidFill>
                <a:srgbClr val="FFFF00"/>
              </a:solidFill>
            </a:endParaRPr>
          </a:p>
        </p:txBody>
      </p:sp>
      <p:sp>
        <p:nvSpPr>
          <p:cNvPr id="15362" name="Rectangle 5"/>
          <p:cNvSpPr>
            <a:spLocks noGrp="1" noChangeArrowheads="1"/>
          </p:cNvSpPr>
          <p:nvPr>
            <p:ph type="subTitle" idx="1"/>
          </p:nvPr>
        </p:nvSpPr>
        <p:spPr>
          <a:xfrm>
            <a:off x="1371600" y="2895600"/>
            <a:ext cx="6400800" cy="1295400"/>
          </a:xfrm>
        </p:spPr>
        <p:txBody>
          <a:bodyPr/>
          <a:lstStyle/>
          <a:p>
            <a:pPr eaLnBrk="1" hangingPunct="1"/>
            <a:r>
              <a:rPr lang="en-US" dirty="0" smtClean="0"/>
              <a:t>Gilad Shainer </a:t>
            </a:r>
          </a:p>
        </p:txBody>
      </p:sp>
      <p:pic>
        <p:nvPicPr>
          <p:cNvPr id="16386" name="Picture 2" descr="http://www.csm.ornl.gov/workshops/biomolecular/images/header.jpg"/>
          <p:cNvPicPr>
            <a:picLocks noChangeAspect="1" noChangeArrowheads="1"/>
          </p:cNvPicPr>
          <p:nvPr/>
        </p:nvPicPr>
        <p:blipFill>
          <a:blip r:embed="rId2" cstate="print"/>
          <a:srcRect/>
          <a:stretch>
            <a:fillRect/>
          </a:stretch>
        </p:blipFill>
        <p:spPr bwMode="auto">
          <a:xfrm>
            <a:off x="2743200" y="3633346"/>
            <a:ext cx="3638550" cy="116725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GPU-InfiniBand Bottleneck (pre-</a:t>
            </a:r>
            <a:r>
              <a:rPr lang="en-US" dirty="0" err="1" smtClean="0"/>
              <a:t>GPUDirect</a:t>
            </a:r>
            <a:r>
              <a:rPr lang="en-US" dirty="0" smtClean="0"/>
              <a:t>)</a:t>
            </a:r>
            <a:endParaRPr lang="en-US" dirty="0"/>
          </a:p>
        </p:txBody>
      </p:sp>
      <p:sp>
        <p:nvSpPr>
          <p:cNvPr id="7" name="Content Placeholder 6"/>
          <p:cNvSpPr>
            <a:spLocks noGrp="1"/>
          </p:cNvSpPr>
          <p:nvPr>
            <p:ph idx="1"/>
          </p:nvPr>
        </p:nvSpPr>
        <p:spPr/>
        <p:txBody>
          <a:bodyPr/>
          <a:lstStyle/>
          <a:p>
            <a:r>
              <a:rPr lang="en-US" sz="2400" dirty="0" smtClean="0"/>
              <a:t>For GPU communications “pinned” buffers are used</a:t>
            </a:r>
          </a:p>
          <a:p>
            <a:pPr lvl="1"/>
            <a:r>
              <a:rPr lang="en-US" sz="2000" dirty="0" smtClean="0"/>
              <a:t>A section in the host memory dedicated for the GPU</a:t>
            </a:r>
          </a:p>
          <a:p>
            <a:pPr lvl="1"/>
            <a:r>
              <a:rPr lang="en-US" sz="2000" dirty="0" smtClean="0"/>
              <a:t>Allows optimizations such as write-combining and overlapping GPU computation and data transfer for best performance</a:t>
            </a:r>
          </a:p>
          <a:p>
            <a:endParaRPr lang="en-US" sz="2400" dirty="0" smtClean="0"/>
          </a:p>
          <a:p>
            <a:r>
              <a:rPr lang="en-US" sz="2400" dirty="0" smtClean="0"/>
              <a:t>InfiniBand uses “pinned” buffers for efficient RDMA</a:t>
            </a:r>
          </a:p>
          <a:p>
            <a:pPr lvl="1"/>
            <a:r>
              <a:rPr lang="en-US" sz="2000" dirty="0" smtClean="0"/>
              <a:t>Zero-copy data transfers, Kernel bypass</a:t>
            </a:r>
          </a:p>
          <a:p>
            <a:endParaRPr lang="en-US" sz="2400" dirty="0"/>
          </a:p>
        </p:txBody>
      </p:sp>
      <p:sp>
        <p:nvSpPr>
          <p:cNvPr id="5" name="Slide Number Placeholder 4"/>
          <p:cNvSpPr>
            <a:spLocks noGrp="1"/>
          </p:cNvSpPr>
          <p:nvPr>
            <p:ph type="sldNum" sz="quarter" idx="10"/>
          </p:nvPr>
        </p:nvSpPr>
        <p:spPr/>
        <p:txBody>
          <a:bodyPr/>
          <a:lstStyle/>
          <a:p>
            <a:pPr>
              <a:defRPr/>
            </a:pPr>
            <a:fld id="{39F56251-38A8-4614-8C51-5862B7A8F930}" type="slidenum">
              <a:rPr lang="en-US" smtClean="0"/>
              <a:pPr>
                <a:defRPr/>
              </a:pPr>
              <a:t>10</a:t>
            </a:fld>
            <a:endParaRPr lang="en-US"/>
          </a:p>
        </p:txBody>
      </p:sp>
      <p:grpSp>
        <p:nvGrpSpPr>
          <p:cNvPr id="91" name="Group 8"/>
          <p:cNvGrpSpPr/>
          <p:nvPr/>
        </p:nvGrpSpPr>
        <p:grpSpPr>
          <a:xfrm>
            <a:off x="4814047" y="4070350"/>
            <a:ext cx="4106303" cy="2406650"/>
            <a:chOff x="2065897" y="3898286"/>
            <a:chExt cx="4182503" cy="2635250"/>
          </a:xfrm>
        </p:grpSpPr>
        <p:pic>
          <p:nvPicPr>
            <p:cNvPr id="93" name="Picture 130" descr="Intel_CPU.png"/>
            <p:cNvPicPr>
              <a:picLocks noChangeAspect="1"/>
            </p:cNvPicPr>
            <p:nvPr/>
          </p:nvPicPr>
          <p:blipFill>
            <a:blip r:embed="rId2" cstate="print"/>
            <a:srcRect/>
            <a:stretch>
              <a:fillRect/>
            </a:stretch>
          </p:blipFill>
          <p:spPr bwMode="auto">
            <a:xfrm>
              <a:off x="3688471" y="3898286"/>
              <a:ext cx="674688" cy="758472"/>
            </a:xfrm>
            <a:prstGeom prst="rect">
              <a:avLst/>
            </a:prstGeom>
            <a:noFill/>
            <a:ln w="9525">
              <a:noFill/>
              <a:miter lim="800000"/>
              <a:headEnd/>
              <a:tailEnd/>
            </a:ln>
          </p:spPr>
        </p:pic>
        <p:pic>
          <p:nvPicPr>
            <p:cNvPr id="94" name="Picture 128" descr="NV_GPU.png"/>
            <p:cNvPicPr>
              <a:picLocks noChangeAspect="1"/>
            </p:cNvPicPr>
            <p:nvPr/>
          </p:nvPicPr>
          <p:blipFill>
            <a:blip r:embed="rId3" cstate="print"/>
            <a:srcRect/>
            <a:stretch>
              <a:fillRect/>
            </a:stretch>
          </p:blipFill>
          <p:spPr bwMode="auto">
            <a:xfrm>
              <a:off x="4998497" y="4755535"/>
              <a:ext cx="753725" cy="719668"/>
            </a:xfrm>
            <a:prstGeom prst="rect">
              <a:avLst/>
            </a:prstGeom>
            <a:solidFill>
              <a:srgbClr val="000000"/>
            </a:solidFill>
            <a:ln w="9525">
              <a:noFill/>
              <a:miter lim="800000"/>
              <a:headEnd/>
              <a:tailEnd/>
            </a:ln>
          </p:spPr>
        </p:pic>
        <p:grpSp>
          <p:nvGrpSpPr>
            <p:cNvPr id="95" name="AutoShape 14"/>
            <p:cNvGrpSpPr>
              <a:grpSpLocks/>
            </p:cNvGrpSpPr>
            <p:nvPr/>
          </p:nvGrpSpPr>
          <p:grpSpPr bwMode="auto">
            <a:xfrm>
              <a:off x="5046123" y="5454036"/>
              <a:ext cx="158411" cy="391583"/>
              <a:chOff x="1444" y="2001"/>
              <a:chExt cx="196" cy="691"/>
            </a:xfrm>
          </p:grpSpPr>
          <p:pic>
            <p:nvPicPr>
              <p:cNvPr id="130" name="AutoShape 14"/>
              <p:cNvPicPr>
                <a:picLocks noChangeArrowheads="1"/>
              </p:cNvPicPr>
              <p:nvPr/>
            </p:nvPicPr>
            <p:blipFill>
              <a:blip r:embed="rId4" cstate="print"/>
              <a:srcRect/>
              <a:stretch>
                <a:fillRect/>
              </a:stretch>
            </p:blipFill>
            <p:spPr bwMode="auto">
              <a:xfrm>
                <a:off x="1444" y="2001"/>
                <a:ext cx="196" cy="691"/>
              </a:xfrm>
              <a:prstGeom prst="rect">
                <a:avLst/>
              </a:prstGeom>
              <a:noFill/>
              <a:ln w="9525">
                <a:noFill/>
                <a:miter lim="800000"/>
                <a:headEnd/>
                <a:tailEnd/>
              </a:ln>
            </p:spPr>
          </p:pic>
          <p:sp>
            <p:nvSpPr>
              <p:cNvPr id="131" name="Text Box 50"/>
              <p:cNvSpPr txBox="1">
                <a:spLocks noChangeArrowheads="1"/>
              </p:cNvSpPr>
              <p:nvPr/>
            </p:nvSpPr>
            <p:spPr bwMode="auto">
              <a:xfrm rot="5400000">
                <a:off x="1253" y="2305"/>
                <a:ext cx="582" cy="87"/>
              </a:xfrm>
              <a:prstGeom prst="rect">
                <a:avLst/>
              </a:prstGeom>
              <a:noFill/>
              <a:ln w="9525">
                <a:noFill/>
                <a:miter lim="800000"/>
                <a:headEnd/>
                <a:tailEnd/>
              </a:ln>
            </p:spPr>
            <p:txBody>
              <a:bodyPr rot="10800000" vert="eaVert" wrap="none" anchor="ctr"/>
              <a:lstStyle/>
              <a:p>
                <a:pPr algn="ctr" defTabSz="914400"/>
                <a:endParaRPr lang="en-US" sz="700" b="1">
                  <a:solidFill>
                    <a:schemeClr val="bg1"/>
                  </a:solidFill>
                  <a:latin typeface="Trebuchet MS" pitchFamily="34" charset="0"/>
                </a:endParaRPr>
              </a:p>
            </p:txBody>
          </p:sp>
        </p:grpSp>
        <p:grpSp>
          <p:nvGrpSpPr>
            <p:cNvPr id="96" name="AutoShape 14"/>
            <p:cNvGrpSpPr>
              <a:grpSpLocks/>
            </p:cNvGrpSpPr>
            <p:nvPr/>
          </p:nvGrpSpPr>
          <p:grpSpPr bwMode="auto">
            <a:xfrm>
              <a:off x="5215457" y="5454036"/>
              <a:ext cx="158412" cy="391583"/>
              <a:chOff x="1444" y="2001"/>
              <a:chExt cx="196" cy="691"/>
            </a:xfrm>
          </p:grpSpPr>
          <p:pic>
            <p:nvPicPr>
              <p:cNvPr id="128" name="AutoShape 14"/>
              <p:cNvPicPr>
                <a:picLocks noChangeArrowheads="1"/>
              </p:cNvPicPr>
              <p:nvPr/>
            </p:nvPicPr>
            <p:blipFill>
              <a:blip r:embed="rId4" cstate="print"/>
              <a:srcRect/>
              <a:stretch>
                <a:fillRect/>
              </a:stretch>
            </p:blipFill>
            <p:spPr bwMode="auto">
              <a:xfrm>
                <a:off x="1444" y="2001"/>
                <a:ext cx="196" cy="691"/>
              </a:xfrm>
              <a:prstGeom prst="rect">
                <a:avLst/>
              </a:prstGeom>
              <a:noFill/>
              <a:ln w="9525">
                <a:noFill/>
                <a:miter lim="800000"/>
                <a:headEnd/>
                <a:tailEnd/>
              </a:ln>
            </p:spPr>
          </p:pic>
          <p:sp>
            <p:nvSpPr>
              <p:cNvPr id="129" name="Text Box 53"/>
              <p:cNvSpPr txBox="1">
                <a:spLocks noChangeArrowheads="1"/>
              </p:cNvSpPr>
              <p:nvPr/>
            </p:nvSpPr>
            <p:spPr bwMode="auto">
              <a:xfrm rot="5400000">
                <a:off x="1253" y="2305"/>
                <a:ext cx="582" cy="87"/>
              </a:xfrm>
              <a:prstGeom prst="rect">
                <a:avLst/>
              </a:prstGeom>
              <a:noFill/>
              <a:ln w="9525">
                <a:noFill/>
                <a:miter lim="800000"/>
                <a:headEnd/>
                <a:tailEnd/>
              </a:ln>
            </p:spPr>
            <p:txBody>
              <a:bodyPr rot="10800000" vert="eaVert" wrap="none" anchor="ctr"/>
              <a:lstStyle/>
              <a:p>
                <a:pPr algn="ctr" defTabSz="914400"/>
                <a:endParaRPr lang="en-US" sz="700" b="1">
                  <a:solidFill>
                    <a:schemeClr val="bg1"/>
                  </a:solidFill>
                  <a:latin typeface="Trebuchet MS" pitchFamily="34" charset="0"/>
                </a:endParaRPr>
              </a:p>
            </p:txBody>
          </p:sp>
        </p:grpSp>
        <p:grpSp>
          <p:nvGrpSpPr>
            <p:cNvPr id="97" name="AutoShape 14"/>
            <p:cNvGrpSpPr>
              <a:grpSpLocks/>
            </p:cNvGrpSpPr>
            <p:nvPr/>
          </p:nvGrpSpPr>
          <p:grpSpPr bwMode="auto">
            <a:xfrm>
              <a:off x="5384791" y="5454036"/>
              <a:ext cx="158411" cy="391583"/>
              <a:chOff x="1444" y="2001"/>
              <a:chExt cx="196" cy="691"/>
            </a:xfrm>
          </p:grpSpPr>
          <p:pic>
            <p:nvPicPr>
              <p:cNvPr id="126" name="AutoShape 14"/>
              <p:cNvPicPr>
                <a:picLocks noChangeArrowheads="1"/>
              </p:cNvPicPr>
              <p:nvPr/>
            </p:nvPicPr>
            <p:blipFill>
              <a:blip r:embed="rId4" cstate="print"/>
              <a:srcRect/>
              <a:stretch>
                <a:fillRect/>
              </a:stretch>
            </p:blipFill>
            <p:spPr bwMode="auto">
              <a:xfrm>
                <a:off x="1444" y="2001"/>
                <a:ext cx="196" cy="691"/>
              </a:xfrm>
              <a:prstGeom prst="rect">
                <a:avLst/>
              </a:prstGeom>
              <a:noFill/>
              <a:ln w="9525">
                <a:noFill/>
                <a:miter lim="800000"/>
                <a:headEnd/>
                <a:tailEnd/>
              </a:ln>
            </p:spPr>
          </p:pic>
          <p:sp>
            <p:nvSpPr>
              <p:cNvPr id="127" name="Text Box 56"/>
              <p:cNvSpPr txBox="1">
                <a:spLocks noChangeArrowheads="1"/>
              </p:cNvSpPr>
              <p:nvPr/>
            </p:nvSpPr>
            <p:spPr bwMode="auto">
              <a:xfrm rot="5400000">
                <a:off x="1253" y="2305"/>
                <a:ext cx="582" cy="87"/>
              </a:xfrm>
              <a:prstGeom prst="rect">
                <a:avLst/>
              </a:prstGeom>
              <a:noFill/>
              <a:ln w="9525">
                <a:noFill/>
                <a:miter lim="800000"/>
                <a:headEnd/>
                <a:tailEnd/>
              </a:ln>
            </p:spPr>
            <p:txBody>
              <a:bodyPr rot="10800000" vert="eaVert" wrap="none" anchor="ctr"/>
              <a:lstStyle/>
              <a:p>
                <a:pPr algn="ctr" defTabSz="914400"/>
                <a:endParaRPr lang="en-US" sz="700" b="1">
                  <a:solidFill>
                    <a:schemeClr val="bg1"/>
                  </a:solidFill>
                  <a:latin typeface="Trebuchet MS" pitchFamily="34" charset="0"/>
                </a:endParaRPr>
              </a:p>
            </p:txBody>
          </p:sp>
        </p:grpSp>
        <p:grpSp>
          <p:nvGrpSpPr>
            <p:cNvPr id="98" name="AutoShape 14"/>
            <p:cNvGrpSpPr>
              <a:grpSpLocks/>
            </p:cNvGrpSpPr>
            <p:nvPr/>
          </p:nvGrpSpPr>
          <p:grpSpPr bwMode="auto">
            <a:xfrm>
              <a:off x="5554123" y="5454036"/>
              <a:ext cx="158411" cy="391583"/>
              <a:chOff x="1444" y="2001"/>
              <a:chExt cx="196" cy="691"/>
            </a:xfrm>
          </p:grpSpPr>
          <p:pic>
            <p:nvPicPr>
              <p:cNvPr id="124" name="AutoShape 14"/>
              <p:cNvPicPr>
                <a:picLocks noChangeArrowheads="1"/>
              </p:cNvPicPr>
              <p:nvPr/>
            </p:nvPicPr>
            <p:blipFill>
              <a:blip r:embed="rId4" cstate="print"/>
              <a:srcRect/>
              <a:stretch>
                <a:fillRect/>
              </a:stretch>
            </p:blipFill>
            <p:spPr bwMode="auto">
              <a:xfrm>
                <a:off x="1444" y="2001"/>
                <a:ext cx="196" cy="691"/>
              </a:xfrm>
              <a:prstGeom prst="rect">
                <a:avLst/>
              </a:prstGeom>
              <a:noFill/>
              <a:ln w="9525">
                <a:noFill/>
                <a:miter lim="800000"/>
                <a:headEnd/>
                <a:tailEnd/>
              </a:ln>
            </p:spPr>
          </p:pic>
          <p:sp>
            <p:nvSpPr>
              <p:cNvPr id="125" name="Text Box 59"/>
              <p:cNvSpPr txBox="1">
                <a:spLocks noChangeArrowheads="1"/>
              </p:cNvSpPr>
              <p:nvPr/>
            </p:nvSpPr>
            <p:spPr bwMode="auto">
              <a:xfrm rot="5400000">
                <a:off x="1253" y="2305"/>
                <a:ext cx="582" cy="87"/>
              </a:xfrm>
              <a:prstGeom prst="rect">
                <a:avLst/>
              </a:prstGeom>
              <a:noFill/>
              <a:ln w="9525">
                <a:noFill/>
                <a:miter lim="800000"/>
                <a:headEnd/>
                <a:tailEnd/>
              </a:ln>
            </p:spPr>
            <p:txBody>
              <a:bodyPr rot="10800000" vert="eaVert" wrap="none" anchor="ctr"/>
              <a:lstStyle/>
              <a:p>
                <a:pPr algn="ctr" defTabSz="914400"/>
                <a:endParaRPr lang="en-US" sz="700" b="1">
                  <a:solidFill>
                    <a:schemeClr val="bg1"/>
                  </a:solidFill>
                  <a:latin typeface="Trebuchet MS" pitchFamily="34" charset="0"/>
                </a:endParaRPr>
              </a:p>
            </p:txBody>
          </p:sp>
        </p:grpSp>
        <p:pic>
          <p:nvPicPr>
            <p:cNvPr id="99" name="Picture 132" descr="Plain_Chip.png"/>
            <p:cNvPicPr>
              <a:picLocks noChangeAspect="1"/>
            </p:cNvPicPr>
            <p:nvPr/>
          </p:nvPicPr>
          <p:blipFill>
            <a:blip r:embed="rId5" cstate="print"/>
            <a:srcRect/>
            <a:stretch>
              <a:fillRect/>
            </a:stretch>
          </p:blipFill>
          <p:spPr bwMode="auto">
            <a:xfrm>
              <a:off x="5009473" y="5820928"/>
              <a:ext cx="754063" cy="712608"/>
            </a:xfrm>
            <a:prstGeom prst="rect">
              <a:avLst/>
            </a:prstGeom>
            <a:noFill/>
            <a:ln w="9525">
              <a:noFill/>
              <a:miter lim="800000"/>
              <a:headEnd/>
              <a:tailEnd/>
            </a:ln>
          </p:spPr>
        </p:pic>
        <p:sp>
          <p:nvSpPr>
            <p:cNvPr id="100" name="TextBox 51"/>
            <p:cNvSpPr txBox="1">
              <a:spLocks noChangeArrowheads="1"/>
            </p:cNvSpPr>
            <p:nvPr/>
          </p:nvSpPr>
          <p:spPr bwMode="auto">
            <a:xfrm>
              <a:off x="3700225" y="4164389"/>
              <a:ext cx="641615" cy="261610"/>
            </a:xfrm>
            <a:prstGeom prst="rect">
              <a:avLst/>
            </a:prstGeom>
            <a:noFill/>
            <a:ln w="9525">
              <a:noFill/>
              <a:miter lim="800000"/>
              <a:headEnd/>
              <a:tailEnd/>
            </a:ln>
          </p:spPr>
          <p:txBody>
            <a:bodyPr>
              <a:spAutoFit/>
            </a:bodyPr>
            <a:lstStyle/>
            <a:p>
              <a:pPr algn="ctr" defTabSz="914400"/>
              <a:r>
                <a:rPr lang="en-US" sz="1100" b="1" dirty="0">
                  <a:solidFill>
                    <a:schemeClr val="bg1"/>
                  </a:solidFill>
                  <a:latin typeface="Trebuchet MS" pitchFamily="34" charset="0"/>
                </a:rPr>
                <a:t>CPU</a:t>
              </a:r>
            </a:p>
          </p:txBody>
        </p:sp>
        <p:sp>
          <p:nvSpPr>
            <p:cNvPr id="101" name="TextBox 51"/>
            <p:cNvSpPr txBox="1">
              <a:spLocks noChangeArrowheads="1"/>
            </p:cNvSpPr>
            <p:nvPr/>
          </p:nvSpPr>
          <p:spPr bwMode="auto">
            <a:xfrm>
              <a:off x="5059369" y="4996190"/>
              <a:ext cx="641614" cy="261610"/>
            </a:xfrm>
            <a:prstGeom prst="rect">
              <a:avLst/>
            </a:prstGeom>
            <a:noFill/>
            <a:ln w="9525">
              <a:noFill/>
              <a:miter lim="800000"/>
              <a:headEnd/>
              <a:tailEnd/>
            </a:ln>
          </p:spPr>
          <p:txBody>
            <a:bodyPr>
              <a:spAutoFit/>
            </a:bodyPr>
            <a:lstStyle/>
            <a:p>
              <a:pPr algn="ctr" defTabSz="914400"/>
              <a:r>
                <a:rPr lang="en-US" sz="1100" b="1" dirty="0">
                  <a:solidFill>
                    <a:schemeClr val="bg1"/>
                  </a:solidFill>
                  <a:latin typeface="Trebuchet MS" pitchFamily="34" charset="0"/>
                </a:rPr>
                <a:t>GPU</a:t>
              </a:r>
            </a:p>
          </p:txBody>
        </p:sp>
        <p:pic>
          <p:nvPicPr>
            <p:cNvPr id="102" name="Picture 130" descr="Intel_CPU.png"/>
            <p:cNvPicPr>
              <a:picLocks noChangeAspect="1"/>
            </p:cNvPicPr>
            <p:nvPr/>
          </p:nvPicPr>
          <p:blipFill>
            <a:blip r:embed="rId2" cstate="print"/>
            <a:srcRect/>
            <a:stretch>
              <a:fillRect/>
            </a:stretch>
          </p:blipFill>
          <p:spPr bwMode="auto">
            <a:xfrm>
              <a:off x="3767846" y="4840202"/>
              <a:ext cx="515938" cy="630128"/>
            </a:xfrm>
            <a:prstGeom prst="rect">
              <a:avLst/>
            </a:prstGeom>
            <a:noFill/>
            <a:ln w="9525">
              <a:noFill/>
              <a:miter lim="800000"/>
              <a:headEnd/>
              <a:tailEnd/>
            </a:ln>
          </p:spPr>
        </p:pic>
        <p:sp>
          <p:nvSpPr>
            <p:cNvPr id="103" name="TextBox 51"/>
            <p:cNvSpPr txBox="1">
              <a:spLocks noChangeArrowheads="1"/>
            </p:cNvSpPr>
            <p:nvPr/>
          </p:nvSpPr>
          <p:spPr bwMode="auto">
            <a:xfrm>
              <a:off x="3708332" y="4976750"/>
              <a:ext cx="641615" cy="369332"/>
            </a:xfrm>
            <a:prstGeom prst="rect">
              <a:avLst/>
            </a:prstGeom>
            <a:noFill/>
            <a:ln w="9525">
              <a:noFill/>
              <a:miter lim="800000"/>
              <a:headEnd/>
              <a:tailEnd/>
            </a:ln>
          </p:spPr>
          <p:txBody>
            <a:bodyPr>
              <a:spAutoFit/>
            </a:bodyPr>
            <a:lstStyle/>
            <a:p>
              <a:pPr algn="ctr" defTabSz="914400"/>
              <a:r>
                <a:rPr lang="en-US" sz="900" b="1" dirty="0" smtClean="0">
                  <a:solidFill>
                    <a:schemeClr val="bg1"/>
                  </a:solidFill>
                  <a:latin typeface="Trebuchet MS" pitchFamily="34" charset="0"/>
                </a:rPr>
                <a:t>Chip</a:t>
              </a:r>
            </a:p>
            <a:p>
              <a:pPr algn="ctr" defTabSz="914400"/>
              <a:r>
                <a:rPr lang="en-US" sz="900" b="1" dirty="0" smtClean="0">
                  <a:solidFill>
                    <a:schemeClr val="bg1"/>
                  </a:solidFill>
                  <a:latin typeface="Trebuchet MS" pitchFamily="34" charset="0"/>
                </a:rPr>
                <a:t>set</a:t>
              </a:r>
              <a:endParaRPr lang="en-US" sz="900" b="1" dirty="0">
                <a:solidFill>
                  <a:schemeClr val="bg1"/>
                </a:solidFill>
                <a:latin typeface="Trebuchet MS" pitchFamily="34" charset="0"/>
              </a:endParaRPr>
            </a:p>
          </p:txBody>
        </p:sp>
        <p:sp>
          <p:nvSpPr>
            <p:cNvPr id="104" name="TextBox 51"/>
            <p:cNvSpPr txBox="1">
              <a:spLocks noChangeArrowheads="1"/>
            </p:cNvSpPr>
            <p:nvPr/>
          </p:nvSpPr>
          <p:spPr bwMode="auto">
            <a:xfrm>
              <a:off x="5065983" y="6000690"/>
              <a:ext cx="641615" cy="400110"/>
            </a:xfrm>
            <a:prstGeom prst="rect">
              <a:avLst/>
            </a:prstGeom>
            <a:noFill/>
            <a:ln w="9525">
              <a:noFill/>
              <a:miter lim="800000"/>
              <a:headEnd/>
              <a:tailEnd/>
            </a:ln>
          </p:spPr>
          <p:txBody>
            <a:bodyPr>
              <a:spAutoFit/>
            </a:bodyPr>
            <a:lstStyle/>
            <a:p>
              <a:pPr algn="ctr" defTabSz="914400">
                <a:defRPr/>
              </a:pPr>
              <a:r>
                <a:rPr lang="en-US" sz="1100" b="1" dirty="0">
                  <a:solidFill>
                    <a:schemeClr val="bg1"/>
                  </a:solidFill>
                  <a:effectLst>
                    <a:outerShdw blurRad="38100" dist="38100" dir="2700000" algn="tl">
                      <a:srgbClr val="000000">
                        <a:alpha val="43137"/>
                      </a:srgbClr>
                    </a:outerShdw>
                  </a:effectLst>
                  <a:latin typeface="Trebuchet MS" pitchFamily="34" charset="0"/>
                  <a:ea typeface="MS PGothic" pitchFamily="34" charset="-128"/>
                  <a:cs typeface="+mn-cs"/>
                </a:rPr>
                <a:t>GPU</a:t>
              </a:r>
            </a:p>
            <a:p>
              <a:pPr algn="ctr" defTabSz="914400">
                <a:defRPr/>
              </a:pPr>
              <a:r>
                <a:rPr lang="en-US" sz="900" b="1" dirty="0">
                  <a:solidFill>
                    <a:schemeClr val="bg1"/>
                  </a:solidFill>
                  <a:effectLst>
                    <a:outerShdw blurRad="38100" dist="38100" dir="2700000" algn="tl">
                      <a:srgbClr val="000000">
                        <a:alpha val="43137"/>
                      </a:srgbClr>
                    </a:outerShdw>
                  </a:effectLst>
                  <a:latin typeface="Trebuchet MS" pitchFamily="34" charset="0"/>
                  <a:ea typeface="MS PGothic" pitchFamily="34" charset="-128"/>
                  <a:cs typeface="+mn-cs"/>
                </a:rPr>
                <a:t>Memory</a:t>
              </a:r>
            </a:p>
          </p:txBody>
        </p:sp>
        <p:grpSp>
          <p:nvGrpSpPr>
            <p:cNvPr id="105" name="AutoShape 14"/>
            <p:cNvGrpSpPr>
              <a:grpSpLocks/>
            </p:cNvGrpSpPr>
            <p:nvPr/>
          </p:nvGrpSpPr>
          <p:grpSpPr bwMode="auto">
            <a:xfrm rot="16200000">
              <a:off x="4648687" y="3887481"/>
              <a:ext cx="137588" cy="751860"/>
              <a:chOff x="1444" y="2001"/>
              <a:chExt cx="196" cy="691"/>
            </a:xfrm>
          </p:grpSpPr>
          <p:pic>
            <p:nvPicPr>
              <p:cNvPr id="122" name="AutoShape 14"/>
              <p:cNvPicPr>
                <a:picLocks noChangeArrowheads="1"/>
              </p:cNvPicPr>
              <p:nvPr/>
            </p:nvPicPr>
            <p:blipFill>
              <a:blip r:embed="rId4" cstate="print"/>
              <a:srcRect/>
              <a:stretch>
                <a:fillRect/>
              </a:stretch>
            </p:blipFill>
            <p:spPr bwMode="auto">
              <a:xfrm>
                <a:off x="1444" y="2001"/>
                <a:ext cx="196" cy="691"/>
              </a:xfrm>
              <a:prstGeom prst="rect">
                <a:avLst/>
              </a:prstGeom>
              <a:noFill/>
              <a:ln w="9525">
                <a:noFill/>
                <a:miter lim="800000"/>
                <a:headEnd/>
                <a:tailEnd/>
              </a:ln>
            </p:spPr>
          </p:pic>
          <p:sp>
            <p:nvSpPr>
              <p:cNvPr id="123" name="Text Box 47"/>
              <p:cNvSpPr txBox="1">
                <a:spLocks noChangeArrowheads="1"/>
              </p:cNvSpPr>
              <p:nvPr/>
            </p:nvSpPr>
            <p:spPr bwMode="auto">
              <a:xfrm rot="5400000">
                <a:off x="1253" y="2305"/>
                <a:ext cx="582" cy="87"/>
              </a:xfrm>
              <a:prstGeom prst="rect">
                <a:avLst/>
              </a:prstGeom>
              <a:noFill/>
              <a:ln w="9525">
                <a:noFill/>
                <a:miter lim="800000"/>
                <a:headEnd/>
                <a:tailEnd/>
              </a:ln>
            </p:spPr>
            <p:txBody>
              <a:bodyPr rot="10800000" vert="eaVert" wrap="none" anchor="ctr"/>
              <a:lstStyle/>
              <a:p>
                <a:pPr algn="ctr" defTabSz="914400"/>
                <a:endParaRPr lang="en-US" sz="700" b="1">
                  <a:solidFill>
                    <a:schemeClr val="bg1"/>
                  </a:solidFill>
                  <a:latin typeface="Trebuchet MS" pitchFamily="34" charset="0"/>
                </a:endParaRPr>
              </a:p>
            </p:txBody>
          </p:sp>
        </p:grpSp>
        <p:grpSp>
          <p:nvGrpSpPr>
            <p:cNvPr id="106" name="AutoShape 14"/>
            <p:cNvGrpSpPr>
              <a:grpSpLocks/>
            </p:cNvGrpSpPr>
            <p:nvPr/>
          </p:nvGrpSpPr>
          <p:grpSpPr bwMode="auto">
            <a:xfrm rot="16200000">
              <a:off x="4517943" y="4809774"/>
              <a:ext cx="158750" cy="706438"/>
              <a:chOff x="1444" y="2001"/>
              <a:chExt cx="196" cy="691"/>
            </a:xfrm>
          </p:grpSpPr>
          <p:pic>
            <p:nvPicPr>
              <p:cNvPr id="120" name="AutoShape 14"/>
              <p:cNvPicPr>
                <a:picLocks noChangeArrowheads="1"/>
              </p:cNvPicPr>
              <p:nvPr/>
            </p:nvPicPr>
            <p:blipFill>
              <a:blip r:embed="rId4" cstate="print"/>
              <a:srcRect/>
              <a:stretch>
                <a:fillRect/>
              </a:stretch>
            </p:blipFill>
            <p:spPr bwMode="auto">
              <a:xfrm>
                <a:off x="1444" y="2001"/>
                <a:ext cx="196" cy="691"/>
              </a:xfrm>
              <a:prstGeom prst="rect">
                <a:avLst/>
              </a:prstGeom>
              <a:noFill/>
              <a:ln w="9525">
                <a:noFill/>
                <a:miter lim="800000"/>
                <a:headEnd/>
                <a:tailEnd/>
              </a:ln>
            </p:spPr>
          </p:pic>
          <p:sp>
            <p:nvSpPr>
              <p:cNvPr id="121" name="Text Box 47"/>
              <p:cNvSpPr txBox="1">
                <a:spLocks noChangeArrowheads="1"/>
              </p:cNvSpPr>
              <p:nvPr/>
            </p:nvSpPr>
            <p:spPr bwMode="auto">
              <a:xfrm rot="5400000">
                <a:off x="1253" y="2305"/>
                <a:ext cx="582" cy="87"/>
              </a:xfrm>
              <a:prstGeom prst="rect">
                <a:avLst/>
              </a:prstGeom>
              <a:noFill/>
              <a:ln w="9525">
                <a:noFill/>
                <a:miter lim="800000"/>
                <a:headEnd/>
                <a:tailEnd/>
              </a:ln>
            </p:spPr>
            <p:txBody>
              <a:bodyPr rot="10800000" vert="eaVert" wrap="none" anchor="ctr"/>
              <a:lstStyle/>
              <a:p>
                <a:pPr algn="ctr" defTabSz="914400"/>
                <a:endParaRPr lang="en-US" sz="700" b="1">
                  <a:solidFill>
                    <a:schemeClr val="bg1"/>
                  </a:solidFill>
                  <a:latin typeface="Trebuchet MS" pitchFamily="34" charset="0"/>
                </a:endParaRPr>
              </a:p>
            </p:txBody>
          </p:sp>
        </p:grpSp>
        <p:grpSp>
          <p:nvGrpSpPr>
            <p:cNvPr id="107" name="AutoShape 14"/>
            <p:cNvGrpSpPr>
              <a:grpSpLocks/>
            </p:cNvGrpSpPr>
            <p:nvPr/>
          </p:nvGrpSpPr>
          <p:grpSpPr bwMode="auto">
            <a:xfrm rot="16200000">
              <a:off x="3368329" y="4805810"/>
              <a:ext cx="148167" cy="682624"/>
              <a:chOff x="1444" y="2001"/>
              <a:chExt cx="196" cy="691"/>
            </a:xfrm>
          </p:grpSpPr>
          <p:pic>
            <p:nvPicPr>
              <p:cNvPr id="118" name="AutoShape 14"/>
              <p:cNvPicPr>
                <a:picLocks noChangeArrowheads="1"/>
              </p:cNvPicPr>
              <p:nvPr/>
            </p:nvPicPr>
            <p:blipFill>
              <a:blip r:embed="rId4" cstate="print"/>
              <a:srcRect/>
              <a:stretch>
                <a:fillRect/>
              </a:stretch>
            </p:blipFill>
            <p:spPr bwMode="auto">
              <a:xfrm>
                <a:off x="1444" y="2001"/>
                <a:ext cx="196" cy="691"/>
              </a:xfrm>
              <a:prstGeom prst="rect">
                <a:avLst/>
              </a:prstGeom>
              <a:noFill/>
              <a:ln w="9525">
                <a:noFill/>
                <a:miter lim="800000"/>
                <a:headEnd/>
                <a:tailEnd/>
              </a:ln>
            </p:spPr>
          </p:pic>
          <p:sp>
            <p:nvSpPr>
              <p:cNvPr id="119" name="Text Box 47"/>
              <p:cNvSpPr txBox="1">
                <a:spLocks noChangeArrowheads="1"/>
              </p:cNvSpPr>
              <p:nvPr/>
            </p:nvSpPr>
            <p:spPr bwMode="auto">
              <a:xfrm rot="5400000">
                <a:off x="1253" y="2305"/>
                <a:ext cx="582" cy="87"/>
              </a:xfrm>
              <a:prstGeom prst="rect">
                <a:avLst/>
              </a:prstGeom>
              <a:noFill/>
              <a:ln w="9525">
                <a:noFill/>
                <a:miter lim="800000"/>
                <a:headEnd/>
                <a:tailEnd/>
              </a:ln>
            </p:spPr>
            <p:txBody>
              <a:bodyPr rot="10800000" vert="eaVert" wrap="none" anchor="ctr"/>
              <a:lstStyle/>
              <a:p>
                <a:pPr algn="ctr" defTabSz="914400"/>
                <a:endParaRPr lang="en-US" sz="700" b="1">
                  <a:solidFill>
                    <a:schemeClr val="bg1"/>
                  </a:solidFill>
                  <a:latin typeface="Trebuchet MS" pitchFamily="34" charset="0"/>
                </a:endParaRPr>
              </a:p>
            </p:txBody>
          </p:sp>
        </p:grpSp>
        <p:sp>
          <p:nvSpPr>
            <p:cNvPr id="111" name="TextBox 110"/>
            <p:cNvSpPr txBox="1"/>
            <p:nvPr/>
          </p:nvSpPr>
          <p:spPr>
            <a:xfrm>
              <a:off x="2065897" y="5562600"/>
              <a:ext cx="1058302" cy="307777"/>
            </a:xfrm>
            <a:prstGeom prst="rect">
              <a:avLst/>
            </a:prstGeom>
            <a:noFill/>
          </p:spPr>
          <p:txBody>
            <a:bodyPr wrap="none" rtlCol="0">
              <a:spAutoFit/>
            </a:bodyPr>
            <a:lstStyle/>
            <a:p>
              <a:pPr algn="ctr"/>
              <a:r>
                <a:rPr lang="en-US" sz="1400" b="1" dirty="0" smtClean="0"/>
                <a:t>InfiniBand</a:t>
              </a:r>
              <a:endParaRPr lang="en-US" sz="1400" b="1" dirty="0"/>
            </a:p>
          </p:txBody>
        </p:sp>
        <p:pic>
          <p:nvPicPr>
            <p:cNvPr id="112" name="Picture 132" descr="Plain_Chip.png"/>
            <p:cNvPicPr>
              <a:picLocks noChangeAspect="1"/>
            </p:cNvPicPr>
            <p:nvPr/>
          </p:nvPicPr>
          <p:blipFill>
            <a:blip r:embed="rId5" cstate="print"/>
            <a:srcRect/>
            <a:stretch>
              <a:fillRect/>
            </a:stretch>
          </p:blipFill>
          <p:spPr bwMode="auto">
            <a:xfrm>
              <a:off x="5080911" y="3908869"/>
              <a:ext cx="560186" cy="730250"/>
            </a:xfrm>
            <a:prstGeom prst="rect">
              <a:avLst/>
            </a:prstGeom>
            <a:noFill/>
            <a:ln w="9525">
              <a:noFill/>
              <a:miter lim="800000"/>
              <a:headEnd/>
              <a:tailEnd/>
            </a:ln>
          </p:spPr>
        </p:pic>
        <p:sp>
          <p:nvSpPr>
            <p:cNvPr id="113" name="TextBox 51"/>
            <p:cNvSpPr txBox="1">
              <a:spLocks noChangeArrowheads="1"/>
            </p:cNvSpPr>
            <p:nvPr/>
          </p:nvSpPr>
          <p:spPr bwMode="auto">
            <a:xfrm>
              <a:off x="5672846" y="4050268"/>
              <a:ext cx="575554" cy="369332"/>
            </a:xfrm>
            <a:prstGeom prst="rect">
              <a:avLst/>
            </a:prstGeom>
            <a:noFill/>
            <a:ln w="9525">
              <a:noFill/>
              <a:miter lim="800000"/>
              <a:headEnd/>
              <a:tailEnd/>
            </a:ln>
          </p:spPr>
          <p:txBody>
            <a:bodyPr wrap="square" lIns="0" rIns="0">
              <a:spAutoFit/>
            </a:bodyPr>
            <a:lstStyle/>
            <a:p>
              <a:pPr algn="ctr" defTabSz="914400">
                <a:defRPr/>
              </a:pPr>
              <a:r>
                <a:rPr lang="en-US" sz="900" b="1" dirty="0" smtClean="0">
                  <a:effectLst>
                    <a:outerShdw blurRad="38100" dist="38100" dir="2700000" algn="tl">
                      <a:srgbClr val="000000">
                        <a:alpha val="43137"/>
                      </a:srgbClr>
                    </a:outerShdw>
                  </a:effectLst>
                  <a:latin typeface="Trebuchet MS" pitchFamily="34" charset="0"/>
                  <a:ea typeface="MS PGothic" pitchFamily="34" charset="-128"/>
                  <a:cs typeface="+mn-cs"/>
                </a:rPr>
                <a:t>System  </a:t>
              </a:r>
            </a:p>
            <a:p>
              <a:pPr algn="ctr" defTabSz="914400">
                <a:defRPr/>
              </a:pPr>
              <a:r>
                <a:rPr lang="en-US" sz="900" b="1" dirty="0" smtClean="0">
                  <a:effectLst>
                    <a:outerShdw blurRad="38100" dist="38100" dir="2700000" algn="tl">
                      <a:srgbClr val="000000">
                        <a:alpha val="43137"/>
                      </a:srgbClr>
                    </a:outerShdw>
                  </a:effectLst>
                  <a:latin typeface="Trebuchet MS" pitchFamily="34" charset="0"/>
                  <a:ea typeface="MS PGothic" pitchFamily="34" charset="-128"/>
                  <a:cs typeface="+mn-cs"/>
                </a:rPr>
                <a:t>Memory</a:t>
              </a:r>
              <a:endParaRPr lang="en-US" sz="900" b="1" dirty="0">
                <a:effectLst>
                  <a:outerShdw blurRad="38100" dist="38100" dir="2700000" algn="tl">
                    <a:srgbClr val="000000">
                      <a:alpha val="43137"/>
                    </a:srgbClr>
                  </a:outerShdw>
                </a:effectLst>
                <a:latin typeface="Trebuchet MS" pitchFamily="34" charset="0"/>
                <a:ea typeface="MS PGothic" pitchFamily="34" charset="-128"/>
                <a:cs typeface="+mn-cs"/>
              </a:endParaRPr>
            </a:p>
          </p:txBody>
        </p:sp>
        <p:sp>
          <p:nvSpPr>
            <p:cNvPr id="116" name="Up-Down Arrow 115"/>
            <p:cNvSpPr/>
            <p:nvPr/>
          </p:nvSpPr>
          <p:spPr>
            <a:xfrm>
              <a:off x="3998034" y="4660286"/>
              <a:ext cx="71438" cy="179917"/>
            </a:xfrm>
            <a:prstGeom prst="upDownArrow">
              <a:avLst/>
            </a:prstGeom>
            <a:solidFill>
              <a:schemeClr val="tx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pic>
          <p:nvPicPr>
            <p:cNvPr id="117" name="Picture 57" descr="falcon_transparent"/>
            <p:cNvPicPr>
              <a:picLocks noChangeAspect="1" noChangeArrowheads="1"/>
            </p:cNvPicPr>
            <p:nvPr/>
          </p:nvPicPr>
          <p:blipFill>
            <a:blip r:embed="rId6" cstate="print"/>
            <a:srcRect/>
            <a:stretch>
              <a:fillRect/>
            </a:stretch>
          </p:blipFill>
          <p:spPr bwMode="auto">
            <a:xfrm>
              <a:off x="2133600" y="4572000"/>
              <a:ext cx="914400" cy="87312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GPU-InfiniBand Bottleneck (pre-</a:t>
            </a:r>
            <a:r>
              <a:rPr lang="en-US" dirty="0" err="1" smtClean="0"/>
              <a:t>GPUDirect</a:t>
            </a:r>
            <a:r>
              <a:rPr lang="en-US" dirty="0" smtClean="0"/>
              <a:t>)</a:t>
            </a:r>
            <a:endParaRPr lang="en-US" dirty="0"/>
          </a:p>
        </p:txBody>
      </p:sp>
      <p:sp>
        <p:nvSpPr>
          <p:cNvPr id="7" name="Content Placeholder 6"/>
          <p:cNvSpPr>
            <a:spLocks noGrp="1"/>
          </p:cNvSpPr>
          <p:nvPr>
            <p:ph idx="1"/>
          </p:nvPr>
        </p:nvSpPr>
        <p:spPr/>
        <p:txBody>
          <a:bodyPr/>
          <a:lstStyle/>
          <a:p>
            <a:r>
              <a:rPr lang="en-US" sz="2000" dirty="0" smtClean="0"/>
              <a:t>The CPU has to be involved GPU to GPU data path </a:t>
            </a:r>
          </a:p>
          <a:p>
            <a:pPr lvl="1"/>
            <a:r>
              <a:rPr lang="en-US" sz="1800" dirty="0" smtClean="0"/>
              <a:t>For example: memory copies between the different “pinned buffers” </a:t>
            </a:r>
          </a:p>
          <a:p>
            <a:pPr lvl="1"/>
            <a:r>
              <a:rPr lang="en-US" sz="1800" dirty="0" smtClean="0"/>
              <a:t>Slow down the GPU communications and creates communication bottleneck</a:t>
            </a:r>
          </a:p>
          <a:p>
            <a:endParaRPr lang="en-US" sz="2000" dirty="0"/>
          </a:p>
        </p:txBody>
      </p:sp>
      <p:sp>
        <p:nvSpPr>
          <p:cNvPr id="5" name="Slide Number Placeholder 4"/>
          <p:cNvSpPr>
            <a:spLocks noGrp="1"/>
          </p:cNvSpPr>
          <p:nvPr>
            <p:ph type="sldNum" sz="quarter" idx="10"/>
          </p:nvPr>
        </p:nvSpPr>
        <p:spPr/>
        <p:txBody>
          <a:bodyPr/>
          <a:lstStyle/>
          <a:p>
            <a:pPr>
              <a:defRPr/>
            </a:pPr>
            <a:fld id="{39F56251-38A8-4614-8C51-5862B7A8F930}" type="slidenum">
              <a:rPr lang="en-US" smtClean="0"/>
              <a:pPr>
                <a:defRPr/>
              </a:pPr>
              <a:t>11</a:t>
            </a:fld>
            <a:endParaRPr lang="en-US"/>
          </a:p>
        </p:txBody>
      </p:sp>
      <p:grpSp>
        <p:nvGrpSpPr>
          <p:cNvPr id="2" name="Group 8"/>
          <p:cNvGrpSpPr/>
          <p:nvPr/>
        </p:nvGrpSpPr>
        <p:grpSpPr>
          <a:xfrm>
            <a:off x="4814047" y="2927350"/>
            <a:ext cx="4106303" cy="2406650"/>
            <a:chOff x="2065897" y="3898286"/>
            <a:chExt cx="4182503" cy="2635250"/>
          </a:xfrm>
        </p:grpSpPr>
        <p:pic>
          <p:nvPicPr>
            <p:cNvPr id="10" name="Picture 130" descr="Intel_CPU.png"/>
            <p:cNvPicPr>
              <a:picLocks noChangeAspect="1"/>
            </p:cNvPicPr>
            <p:nvPr/>
          </p:nvPicPr>
          <p:blipFill>
            <a:blip r:embed="rId2" cstate="print"/>
            <a:srcRect/>
            <a:stretch>
              <a:fillRect/>
            </a:stretch>
          </p:blipFill>
          <p:spPr bwMode="auto">
            <a:xfrm>
              <a:off x="3688471" y="3898286"/>
              <a:ext cx="674688" cy="758472"/>
            </a:xfrm>
            <a:prstGeom prst="rect">
              <a:avLst/>
            </a:prstGeom>
            <a:noFill/>
            <a:ln w="9525">
              <a:noFill/>
              <a:miter lim="800000"/>
              <a:headEnd/>
              <a:tailEnd/>
            </a:ln>
          </p:spPr>
        </p:pic>
        <p:pic>
          <p:nvPicPr>
            <p:cNvPr id="11" name="Picture 128" descr="NV_GPU.png"/>
            <p:cNvPicPr>
              <a:picLocks noChangeAspect="1"/>
            </p:cNvPicPr>
            <p:nvPr/>
          </p:nvPicPr>
          <p:blipFill>
            <a:blip r:embed="rId3" cstate="print"/>
            <a:srcRect/>
            <a:stretch>
              <a:fillRect/>
            </a:stretch>
          </p:blipFill>
          <p:spPr bwMode="auto">
            <a:xfrm>
              <a:off x="4998497" y="4755535"/>
              <a:ext cx="753725" cy="719668"/>
            </a:xfrm>
            <a:prstGeom prst="rect">
              <a:avLst/>
            </a:prstGeom>
            <a:solidFill>
              <a:srgbClr val="000000"/>
            </a:solidFill>
            <a:ln w="9525">
              <a:noFill/>
              <a:miter lim="800000"/>
              <a:headEnd/>
              <a:tailEnd/>
            </a:ln>
          </p:spPr>
        </p:pic>
        <p:grpSp>
          <p:nvGrpSpPr>
            <p:cNvPr id="3" name="AutoShape 14"/>
            <p:cNvGrpSpPr>
              <a:grpSpLocks/>
            </p:cNvGrpSpPr>
            <p:nvPr/>
          </p:nvGrpSpPr>
          <p:grpSpPr bwMode="auto">
            <a:xfrm>
              <a:off x="5046123" y="5454036"/>
              <a:ext cx="158411" cy="391583"/>
              <a:chOff x="1444" y="2001"/>
              <a:chExt cx="196" cy="691"/>
            </a:xfrm>
          </p:grpSpPr>
          <p:pic>
            <p:nvPicPr>
              <p:cNvPr id="47" name="AutoShape 14"/>
              <p:cNvPicPr>
                <a:picLocks noChangeArrowheads="1"/>
              </p:cNvPicPr>
              <p:nvPr/>
            </p:nvPicPr>
            <p:blipFill>
              <a:blip r:embed="rId4" cstate="print"/>
              <a:srcRect/>
              <a:stretch>
                <a:fillRect/>
              </a:stretch>
            </p:blipFill>
            <p:spPr bwMode="auto">
              <a:xfrm>
                <a:off x="1444" y="2001"/>
                <a:ext cx="196" cy="691"/>
              </a:xfrm>
              <a:prstGeom prst="rect">
                <a:avLst/>
              </a:prstGeom>
              <a:noFill/>
              <a:ln w="9525">
                <a:noFill/>
                <a:miter lim="800000"/>
                <a:headEnd/>
                <a:tailEnd/>
              </a:ln>
            </p:spPr>
          </p:pic>
          <p:sp>
            <p:nvSpPr>
              <p:cNvPr id="48" name="Text Box 50"/>
              <p:cNvSpPr txBox="1">
                <a:spLocks noChangeArrowheads="1"/>
              </p:cNvSpPr>
              <p:nvPr/>
            </p:nvSpPr>
            <p:spPr bwMode="auto">
              <a:xfrm rot="5400000">
                <a:off x="1253" y="2305"/>
                <a:ext cx="582" cy="87"/>
              </a:xfrm>
              <a:prstGeom prst="rect">
                <a:avLst/>
              </a:prstGeom>
              <a:noFill/>
              <a:ln w="9525">
                <a:noFill/>
                <a:miter lim="800000"/>
                <a:headEnd/>
                <a:tailEnd/>
              </a:ln>
            </p:spPr>
            <p:txBody>
              <a:bodyPr rot="10800000" vert="eaVert" wrap="none" anchor="ctr"/>
              <a:lstStyle/>
              <a:p>
                <a:pPr algn="ctr" defTabSz="914400"/>
                <a:endParaRPr lang="en-US" sz="700" b="1">
                  <a:solidFill>
                    <a:schemeClr val="bg1"/>
                  </a:solidFill>
                  <a:latin typeface="Trebuchet MS" pitchFamily="34" charset="0"/>
                </a:endParaRPr>
              </a:p>
            </p:txBody>
          </p:sp>
        </p:grpSp>
        <p:grpSp>
          <p:nvGrpSpPr>
            <p:cNvPr id="4" name="AutoShape 14"/>
            <p:cNvGrpSpPr>
              <a:grpSpLocks/>
            </p:cNvGrpSpPr>
            <p:nvPr/>
          </p:nvGrpSpPr>
          <p:grpSpPr bwMode="auto">
            <a:xfrm>
              <a:off x="5215457" y="5454036"/>
              <a:ext cx="158412" cy="391583"/>
              <a:chOff x="1444" y="2001"/>
              <a:chExt cx="196" cy="691"/>
            </a:xfrm>
          </p:grpSpPr>
          <p:pic>
            <p:nvPicPr>
              <p:cNvPr id="45" name="AutoShape 14"/>
              <p:cNvPicPr>
                <a:picLocks noChangeArrowheads="1"/>
              </p:cNvPicPr>
              <p:nvPr/>
            </p:nvPicPr>
            <p:blipFill>
              <a:blip r:embed="rId4" cstate="print"/>
              <a:srcRect/>
              <a:stretch>
                <a:fillRect/>
              </a:stretch>
            </p:blipFill>
            <p:spPr bwMode="auto">
              <a:xfrm>
                <a:off x="1444" y="2001"/>
                <a:ext cx="196" cy="691"/>
              </a:xfrm>
              <a:prstGeom prst="rect">
                <a:avLst/>
              </a:prstGeom>
              <a:noFill/>
              <a:ln w="9525">
                <a:noFill/>
                <a:miter lim="800000"/>
                <a:headEnd/>
                <a:tailEnd/>
              </a:ln>
            </p:spPr>
          </p:pic>
          <p:sp>
            <p:nvSpPr>
              <p:cNvPr id="46" name="Text Box 53"/>
              <p:cNvSpPr txBox="1">
                <a:spLocks noChangeArrowheads="1"/>
              </p:cNvSpPr>
              <p:nvPr/>
            </p:nvSpPr>
            <p:spPr bwMode="auto">
              <a:xfrm rot="5400000">
                <a:off x="1253" y="2305"/>
                <a:ext cx="582" cy="87"/>
              </a:xfrm>
              <a:prstGeom prst="rect">
                <a:avLst/>
              </a:prstGeom>
              <a:noFill/>
              <a:ln w="9525">
                <a:noFill/>
                <a:miter lim="800000"/>
                <a:headEnd/>
                <a:tailEnd/>
              </a:ln>
            </p:spPr>
            <p:txBody>
              <a:bodyPr rot="10800000" vert="eaVert" wrap="none" anchor="ctr"/>
              <a:lstStyle/>
              <a:p>
                <a:pPr algn="ctr" defTabSz="914400"/>
                <a:endParaRPr lang="en-US" sz="700" b="1">
                  <a:solidFill>
                    <a:schemeClr val="bg1"/>
                  </a:solidFill>
                  <a:latin typeface="Trebuchet MS" pitchFamily="34" charset="0"/>
                </a:endParaRPr>
              </a:p>
            </p:txBody>
          </p:sp>
        </p:grpSp>
        <p:grpSp>
          <p:nvGrpSpPr>
            <p:cNvPr id="8" name="AutoShape 14"/>
            <p:cNvGrpSpPr>
              <a:grpSpLocks/>
            </p:cNvGrpSpPr>
            <p:nvPr/>
          </p:nvGrpSpPr>
          <p:grpSpPr bwMode="auto">
            <a:xfrm>
              <a:off x="5384791" y="5454036"/>
              <a:ext cx="158411" cy="391583"/>
              <a:chOff x="1444" y="2001"/>
              <a:chExt cx="196" cy="691"/>
            </a:xfrm>
          </p:grpSpPr>
          <p:pic>
            <p:nvPicPr>
              <p:cNvPr id="43" name="AutoShape 14"/>
              <p:cNvPicPr>
                <a:picLocks noChangeArrowheads="1"/>
              </p:cNvPicPr>
              <p:nvPr/>
            </p:nvPicPr>
            <p:blipFill>
              <a:blip r:embed="rId4" cstate="print"/>
              <a:srcRect/>
              <a:stretch>
                <a:fillRect/>
              </a:stretch>
            </p:blipFill>
            <p:spPr bwMode="auto">
              <a:xfrm>
                <a:off x="1444" y="2001"/>
                <a:ext cx="196" cy="691"/>
              </a:xfrm>
              <a:prstGeom prst="rect">
                <a:avLst/>
              </a:prstGeom>
              <a:noFill/>
              <a:ln w="9525">
                <a:noFill/>
                <a:miter lim="800000"/>
                <a:headEnd/>
                <a:tailEnd/>
              </a:ln>
            </p:spPr>
          </p:pic>
          <p:sp>
            <p:nvSpPr>
              <p:cNvPr id="44" name="Text Box 56"/>
              <p:cNvSpPr txBox="1">
                <a:spLocks noChangeArrowheads="1"/>
              </p:cNvSpPr>
              <p:nvPr/>
            </p:nvSpPr>
            <p:spPr bwMode="auto">
              <a:xfrm rot="5400000">
                <a:off x="1253" y="2305"/>
                <a:ext cx="582" cy="87"/>
              </a:xfrm>
              <a:prstGeom prst="rect">
                <a:avLst/>
              </a:prstGeom>
              <a:noFill/>
              <a:ln w="9525">
                <a:noFill/>
                <a:miter lim="800000"/>
                <a:headEnd/>
                <a:tailEnd/>
              </a:ln>
            </p:spPr>
            <p:txBody>
              <a:bodyPr rot="10800000" vert="eaVert" wrap="none" anchor="ctr"/>
              <a:lstStyle/>
              <a:p>
                <a:pPr algn="ctr" defTabSz="914400"/>
                <a:endParaRPr lang="en-US" sz="700" b="1">
                  <a:solidFill>
                    <a:schemeClr val="bg1"/>
                  </a:solidFill>
                  <a:latin typeface="Trebuchet MS" pitchFamily="34" charset="0"/>
                </a:endParaRPr>
              </a:p>
            </p:txBody>
          </p:sp>
        </p:grpSp>
        <p:grpSp>
          <p:nvGrpSpPr>
            <p:cNvPr id="9" name="AutoShape 14"/>
            <p:cNvGrpSpPr>
              <a:grpSpLocks/>
            </p:cNvGrpSpPr>
            <p:nvPr/>
          </p:nvGrpSpPr>
          <p:grpSpPr bwMode="auto">
            <a:xfrm>
              <a:off x="5554123" y="5454036"/>
              <a:ext cx="158411" cy="391583"/>
              <a:chOff x="1444" y="2001"/>
              <a:chExt cx="196" cy="691"/>
            </a:xfrm>
          </p:grpSpPr>
          <p:pic>
            <p:nvPicPr>
              <p:cNvPr id="41" name="AutoShape 14"/>
              <p:cNvPicPr>
                <a:picLocks noChangeArrowheads="1"/>
              </p:cNvPicPr>
              <p:nvPr/>
            </p:nvPicPr>
            <p:blipFill>
              <a:blip r:embed="rId4" cstate="print"/>
              <a:srcRect/>
              <a:stretch>
                <a:fillRect/>
              </a:stretch>
            </p:blipFill>
            <p:spPr bwMode="auto">
              <a:xfrm>
                <a:off x="1444" y="2001"/>
                <a:ext cx="196" cy="691"/>
              </a:xfrm>
              <a:prstGeom prst="rect">
                <a:avLst/>
              </a:prstGeom>
              <a:noFill/>
              <a:ln w="9525">
                <a:noFill/>
                <a:miter lim="800000"/>
                <a:headEnd/>
                <a:tailEnd/>
              </a:ln>
            </p:spPr>
          </p:pic>
          <p:sp>
            <p:nvSpPr>
              <p:cNvPr id="42" name="Text Box 59"/>
              <p:cNvSpPr txBox="1">
                <a:spLocks noChangeArrowheads="1"/>
              </p:cNvSpPr>
              <p:nvPr/>
            </p:nvSpPr>
            <p:spPr bwMode="auto">
              <a:xfrm rot="5400000">
                <a:off x="1253" y="2305"/>
                <a:ext cx="582" cy="87"/>
              </a:xfrm>
              <a:prstGeom prst="rect">
                <a:avLst/>
              </a:prstGeom>
              <a:noFill/>
              <a:ln w="9525">
                <a:noFill/>
                <a:miter lim="800000"/>
                <a:headEnd/>
                <a:tailEnd/>
              </a:ln>
            </p:spPr>
            <p:txBody>
              <a:bodyPr rot="10800000" vert="eaVert" wrap="none" anchor="ctr"/>
              <a:lstStyle/>
              <a:p>
                <a:pPr algn="ctr" defTabSz="914400"/>
                <a:endParaRPr lang="en-US" sz="700" b="1">
                  <a:solidFill>
                    <a:schemeClr val="bg1"/>
                  </a:solidFill>
                  <a:latin typeface="Trebuchet MS" pitchFamily="34" charset="0"/>
                </a:endParaRPr>
              </a:p>
            </p:txBody>
          </p:sp>
        </p:grpSp>
        <p:pic>
          <p:nvPicPr>
            <p:cNvPr id="16" name="Picture 132" descr="Plain_Chip.png"/>
            <p:cNvPicPr>
              <a:picLocks noChangeAspect="1"/>
            </p:cNvPicPr>
            <p:nvPr/>
          </p:nvPicPr>
          <p:blipFill>
            <a:blip r:embed="rId5" cstate="print"/>
            <a:srcRect/>
            <a:stretch>
              <a:fillRect/>
            </a:stretch>
          </p:blipFill>
          <p:spPr bwMode="auto">
            <a:xfrm>
              <a:off x="5009473" y="5820928"/>
              <a:ext cx="754063" cy="712608"/>
            </a:xfrm>
            <a:prstGeom prst="rect">
              <a:avLst/>
            </a:prstGeom>
            <a:noFill/>
            <a:ln w="9525">
              <a:noFill/>
              <a:miter lim="800000"/>
              <a:headEnd/>
              <a:tailEnd/>
            </a:ln>
          </p:spPr>
        </p:pic>
        <p:sp>
          <p:nvSpPr>
            <p:cNvPr id="17" name="TextBox 51"/>
            <p:cNvSpPr txBox="1">
              <a:spLocks noChangeArrowheads="1"/>
            </p:cNvSpPr>
            <p:nvPr/>
          </p:nvSpPr>
          <p:spPr bwMode="auto">
            <a:xfrm>
              <a:off x="3700225" y="4164389"/>
              <a:ext cx="641615" cy="261610"/>
            </a:xfrm>
            <a:prstGeom prst="rect">
              <a:avLst/>
            </a:prstGeom>
            <a:noFill/>
            <a:ln w="9525">
              <a:noFill/>
              <a:miter lim="800000"/>
              <a:headEnd/>
              <a:tailEnd/>
            </a:ln>
          </p:spPr>
          <p:txBody>
            <a:bodyPr>
              <a:spAutoFit/>
            </a:bodyPr>
            <a:lstStyle/>
            <a:p>
              <a:pPr algn="ctr" defTabSz="914400"/>
              <a:r>
                <a:rPr lang="en-US" sz="1100" b="1" dirty="0">
                  <a:solidFill>
                    <a:schemeClr val="bg1"/>
                  </a:solidFill>
                  <a:latin typeface="Trebuchet MS" pitchFamily="34" charset="0"/>
                </a:rPr>
                <a:t>CPU</a:t>
              </a:r>
            </a:p>
          </p:txBody>
        </p:sp>
        <p:sp>
          <p:nvSpPr>
            <p:cNvPr id="18" name="TextBox 51"/>
            <p:cNvSpPr txBox="1">
              <a:spLocks noChangeArrowheads="1"/>
            </p:cNvSpPr>
            <p:nvPr/>
          </p:nvSpPr>
          <p:spPr bwMode="auto">
            <a:xfrm>
              <a:off x="5059369" y="4996190"/>
              <a:ext cx="641614" cy="261610"/>
            </a:xfrm>
            <a:prstGeom prst="rect">
              <a:avLst/>
            </a:prstGeom>
            <a:noFill/>
            <a:ln w="9525">
              <a:noFill/>
              <a:miter lim="800000"/>
              <a:headEnd/>
              <a:tailEnd/>
            </a:ln>
          </p:spPr>
          <p:txBody>
            <a:bodyPr>
              <a:spAutoFit/>
            </a:bodyPr>
            <a:lstStyle/>
            <a:p>
              <a:pPr algn="ctr" defTabSz="914400"/>
              <a:r>
                <a:rPr lang="en-US" sz="1100" b="1" dirty="0">
                  <a:solidFill>
                    <a:schemeClr val="bg1"/>
                  </a:solidFill>
                  <a:latin typeface="Trebuchet MS" pitchFamily="34" charset="0"/>
                </a:rPr>
                <a:t>GPU</a:t>
              </a:r>
            </a:p>
          </p:txBody>
        </p:sp>
        <p:pic>
          <p:nvPicPr>
            <p:cNvPr id="19" name="Picture 130" descr="Intel_CPU.png"/>
            <p:cNvPicPr>
              <a:picLocks noChangeAspect="1"/>
            </p:cNvPicPr>
            <p:nvPr/>
          </p:nvPicPr>
          <p:blipFill>
            <a:blip r:embed="rId2" cstate="print"/>
            <a:srcRect/>
            <a:stretch>
              <a:fillRect/>
            </a:stretch>
          </p:blipFill>
          <p:spPr bwMode="auto">
            <a:xfrm>
              <a:off x="3767846" y="4840202"/>
              <a:ext cx="515938" cy="630128"/>
            </a:xfrm>
            <a:prstGeom prst="rect">
              <a:avLst/>
            </a:prstGeom>
            <a:noFill/>
            <a:ln w="9525">
              <a:noFill/>
              <a:miter lim="800000"/>
              <a:headEnd/>
              <a:tailEnd/>
            </a:ln>
          </p:spPr>
        </p:pic>
        <p:sp>
          <p:nvSpPr>
            <p:cNvPr id="20" name="TextBox 51"/>
            <p:cNvSpPr txBox="1">
              <a:spLocks noChangeArrowheads="1"/>
            </p:cNvSpPr>
            <p:nvPr/>
          </p:nvSpPr>
          <p:spPr bwMode="auto">
            <a:xfrm>
              <a:off x="3708332" y="4976750"/>
              <a:ext cx="641615" cy="369332"/>
            </a:xfrm>
            <a:prstGeom prst="rect">
              <a:avLst/>
            </a:prstGeom>
            <a:noFill/>
            <a:ln w="9525">
              <a:noFill/>
              <a:miter lim="800000"/>
              <a:headEnd/>
              <a:tailEnd/>
            </a:ln>
          </p:spPr>
          <p:txBody>
            <a:bodyPr>
              <a:spAutoFit/>
            </a:bodyPr>
            <a:lstStyle/>
            <a:p>
              <a:pPr algn="ctr" defTabSz="914400"/>
              <a:r>
                <a:rPr lang="en-US" sz="900" b="1" dirty="0" smtClean="0">
                  <a:solidFill>
                    <a:schemeClr val="bg1"/>
                  </a:solidFill>
                  <a:latin typeface="Trebuchet MS" pitchFamily="34" charset="0"/>
                </a:rPr>
                <a:t>Chip</a:t>
              </a:r>
            </a:p>
            <a:p>
              <a:pPr algn="ctr" defTabSz="914400"/>
              <a:r>
                <a:rPr lang="en-US" sz="900" b="1" dirty="0" smtClean="0">
                  <a:solidFill>
                    <a:schemeClr val="bg1"/>
                  </a:solidFill>
                  <a:latin typeface="Trebuchet MS" pitchFamily="34" charset="0"/>
                </a:rPr>
                <a:t>set</a:t>
              </a:r>
              <a:endParaRPr lang="en-US" sz="900" b="1" dirty="0">
                <a:solidFill>
                  <a:schemeClr val="bg1"/>
                </a:solidFill>
                <a:latin typeface="Trebuchet MS" pitchFamily="34" charset="0"/>
              </a:endParaRPr>
            </a:p>
          </p:txBody>
        </p:sp>
        <p:sp>
          <p:nvSpPr>
            <p:cNvPr id="21" name="TextBox 51"/>
            <p:cNvSpPr txBox="1">
              <a:spLocks noChangeArrowheads="1"/>
            </p:cNvSpPr>
            <p:nvPr/>
          </p:nvSpPr>
          <p:spPr bwMode="auto">
            <a:xfrm>
              <a:off x="5065983" y="6000690"/>
              <a:ext cx="641615" cy="400110"/>
            </a:xfrm>
            <a:prstGeom prst="rect">
              <a:avLst/>
            </a:prstGeom>
            <a:noFill/>
            <a:ln w="9525">
              <a:noFill/>
              <a:miter lim="800000"/>
              <a:headEnd/>
              <a:tailEnd/>
            </a:ln>
          </p:spPr>
          <p:txBody>
            <a:bodyPr>
              <a:spAutoFit/>
            </a:bodyPr>
            <a:lstStyle/>
            <a:p>
              <a:pPr algn="ctr" defTabSz="914400">
                <a:defRPr/>
              </a:pPr>
              <a:r>
                <a:rPr lang="en-US" sz="1100" b="1" dirty="0">
                  <a:solidFill>
                    <a:schemeClr val="bg1"/>
                  </a:solidFill>
                  <a:effectLst>
                    <a:outerShdw blurRad="38100" dist="38100" dir="2700000" algn="tl">
                      <a:srgbClr val="000000">
                        <a:alpha val="43137"/>
                      </a:srgbClr>
                    </a:outerShdw>
                  </a:effectLst>
                  <a:latin typeface="Trebuchet MS" pitchFamily="34" charset="0"/>
                  <a:ea typeface="MS PGothic" pitchFamily="34" charset="-128"/>
                  <a:cs typeface="+mn-cs"/>
                </a:rPr>
                <a:t>GPU</a:t>
              </a:r>
            </a:p>
            <a:p>
              <a:pPr algn="ctr" defTabSz="914400">
                <a:defRPr/>
              </a:pPr>
              <a:r>
                <a:rPr lang="en-US" sz="900" b="1" dirty="0">
                  <a:solidFill>
                    <a:schemeClr val="bg1"/>
                  </a:solidFill>
                  <a:effectLst>
                    <a:outerShdw blurRad="38100" dist="38100" dir="2700000" algn="tl">
                      <a:srgbClr val="000000">
                        <a:alpha val="43137"/>
                      </a:srgbClr>
                    </a:outerShdw>
                  </a:effectLst>
                  <a:latin typeface="Trebuchet MS" pitchFamily="34" charset="0"/>
                  <a:ea typeface="MS PGothic" pitchFamily="34" charset="-128"/>
                  <a:cs typeface="+mn-cs"/>
                </a:rPr>
                <a:t>Memory</a:t>
              </a:r>
            </a:p>
          </p:txBody>
        </p:sp>
        <p:grpSp>
          <p:nvGrpSpPr>
            <p:cNvPr id="12" name="AutoShape 14"/>
            <p:cNvGrpSpPr>
              <a:grpSpLocks/>
            </p:cNvGrpSpPr>
            <p:nvPr/>
          </p:nvGrpSpPr>
          <p:grpSpPr bwMode="auto">
            <a:xfrm rot="16200000">
              <a:off x="4648687" y="3887481"/>
              <a:ext cx="137588" cy="751860"/>
              <a:chOff x="1444" y="2001"/>
              <a:chExt cx="196" cy="691"/>
            </a:xfrm>
          </p:grpSpPr>
          <p:pic>
            <p:nvPicPr>
              <p:cNvPr id="39" name="AutoShape 14"/>
              <p:cNvPicPr>
                <a:picLocks noChangeArrowheads="1"/>
              </p:cNvPicPr>
              <p:nvPr/>
            </p:nvPicPr>
            <p:blipFill>
              <a:blip r:embed="rId4" cstate="print"/>
              <a:srcRect/>
              <a:stretch>
                <a:fillRect/>
              </a:stretch>
            </p:blipFill>
            <p:spPr bwMode="auto">
              <a:xfrm>
                <a:off x="1444" y="2001"/>
                <a:ext cx="196" cy="691"/>
              </a:xfrm>
              <a:prstGeom prst="rect">
                <a:avLst/>
              </a:prstGeom>
              <a:noFill/>
              <a:ln w="9525">
                <a:noFill/>
                <a:miter lim="800000"/>
                <a:headEnd/>
                <a:tailEnd/>
              </a:ln>
            </p:spPr>
          </p:pic>
          <p:sp>
            <p:nvSpPr>
              <p:cNvPr id="40" name="Text Box 47"/>
              <p:cNvSpPr txBox="1">
                <a:spLocks noChangeArrowheads="1"/>
              </p:cNvSpPr>
              <p:nvPr/>
            </p:nvSpPr>
            <p:spPr bwMode="auto">
              <a:xfrm rot="5400000">
                <a:off x="1253" y="2305"/>
                <a:ext cx="582" cy="87"/>
              </a:xfrm>
              <a:prstGeom prst="rect">
                <a:avLst/>
              </a:prstGeom>
              <a:noFill/>
              <a:ln w="9525">
                <a:noFill/>
                <a:miter lim="800000"/>
                <a:headEnd/>
                <a:tailEnd/>
              </a:ln>
            </p:spPr>
            <p:txBody>
              <a:bodyPr rot="10800000" vert="eaVert" wrap="none" anchor="ctr"/>
              <a:lstStyle/>
              <a:p>
                <a:pPr algn="ctr" defTabSz="914400"/>
                <a:endParaRPr lang="en-US" sz="700" b="1">
                  <a:solidFill>
                    <a:schemeClr val="bg1"/>
                  </a:solidFill>
                  <a:latin typeface="Trebuchet MS" pitchFamily="34" charset="0"/>
                </a:endParaRPr>
              </a:p>
            </p:txBody>
          </p:sp>
        </p:grpSp>
        <p:grpSp>
          <p:nvGrpSpPr>
            <p:cNvPr id="13" name="AutoShape 14"/>
            <p:cNvGrpSpPr>
              <a:grpSpLocks/>
            </p:cNvGrpSpPr>
            <p:nvPr/>
          </p:nvGrpSpPr>
          <p:grpSpPr bwMode="auto">
            <a:xfrm rot="16200000">
              <a:off x="4517943" y="4809774"/>
              <a:ext cx="158750" cy="706438"/>
              <a:chOff x="1444" y="2001"/>
              <a:chExt cx="196" cy="691"/>
            </a:xfrm>
          </p:grpSpPr>
          <p:pic>
            <p:nvPicPr>
              <p:cNvPr id="37" name="AutoShape 14"/>
              <p:cNvPicPr>
                <a:picLocks noChangeArrowheads="1"/>
              </p:cNvPicPr>
              <p:nvPr/>
            </p:nvPicPr>
            <p:blipFill>
              <a:blip r:embed="rId4" cstate="print"/>
              <a:srcRect/>
              <a:stretch>
                <a:fillRect/>
              </a:stretch>
            </p:blipFill>
            <p:spPr bwMode="auto">
              <a:xfrm>
                <a:off x="1444" y="2001"/>
                <a:ext cx="196" cy="691"/>
              </a:xfrm>
              <a:prstGeom prst="rect">
                <a:avLst/>
              </a:prstGeom>
              <a:noFill/>
              <a:ln w="9525">
                <a:noFill/>
                <a:miter lim="800000"/>
                <a:headEnd/>
                <a:tailEnd/>
              </a:ln>
            </p:spPr>
          </p:pic>
          <p:sp>
            <p:nvSpPr>
              <p:cNvPr id="38" name="Text Box 47"/>
              <p:cNvSpPr txBox="1">
                <a:spLocks noChangeArrowheads="1"/>
              </p:cNvSpPr>
              <p:nvPr/>
            </p:nvSpPr>
            <p:spPr bwMode="auto">
              <a:xfrm rot="5400000">
                <a:off x="1253" y="2305"/>
                <a:ext cx="582" cy="87"/>
              </a:xfrm>
              <a:prstGeom prst="rect">
                <a:avLst/>
              </a:prstGeom>
              <a:noFill/>
              <a:ln w="9525">
                <a:noFill/>
                <a:miter lim="800000"/>
                <a:headEnd/>
                <a:tailEnd/>
              </a:ln>
            </p:spPr>
            <p:txBody>
              <a:bodyPr rot="10800000" vert="eaVert" wrap="none" anchor="ctr"/>
              <a:lstStyle/>
              <a:p>
                <a:pPr algn="ctr" defTabSz="914400"/>
                <a:endParaRPr lang="en-US" sz="700" b="1">
                  <a:solidFill>
                    <a:schemeClr val="bg1"/>
                  </a:solidFill>
                  <a:latin typeface="Trebuchet MS" pitchFamily="34" charset="0"/>
                </a:endParaRPr>
              </a:p>
            </p:txBody>
          </p:sp>
        </p:grpSp>
        <p:grpSp>
          <p:nvGrpSpPr>
            <p:cNvPr id="14" name="AutoShape 14"/>
            <p:cNvGrpSpPr>
              <a:grpSpLocks/>
            </p:cNvGrpSpPr>
            <p:nvPr/>
          </p:nvGrpSpPr>
          <p:grpSpPr bwMode="auto">
            <a:xfrm rot="16200000">
              <a:off x="3368329" y="4805810"/>
              <a:ext cx="148167" cy="682624"/>
              <a:chOff x="1444" y="2001"/>
              <a:chExt cx="196" cy="691"/>
            </a:xfrm>
          </p:grpSpPr>
          <p:pic>
            <p:nvPicPr>
              <p:cNvPr id="35" name="AutoShape 14"/>
              <p:cNvPicPr>
                <a:picLocks noChangeArrowheads="1"/>
              </p:cNvPicPr>
              <p:nvPr/>
            </p:nvPicPr>
            <p:blipFill>
              <a:blip r:embed="rId4" cstate="print"/>
              <a:srcRect/>
              <a:stretch>
                <a:fillRect/>
              </a:stretch>
            </p:blipFill>
            <p:spPr bwMode="auto">
              <a:xfrm>
                <a:off x="1444" y="2001"/>
                <a:ext cx="196" cy="691"/>
              </a:xfrm>
              <a:prstGeom prst="rect">
                <a:avLst/>
              </a:prstGeom>
              <a:noFill/>
              <a:ln w="9525">
                <a:noFill/>
                <a:miter lim="800000"/>
                <a:headEnd/>
                <a:tailEnd/>
              </a:ln>
            </p:spPr>
          </p:pic>
          <p:sp>
            <p:nvSpPr>
              <p:cNvPr id="36" name="Text Box 47"/>
              <p:cNvSpPr txBox="1">
                <a:spLocks noChangeArrowheads="1"/>
              </p:cNvSpPr>
              <p:nvPr/>
            </p:nvSpPr>
            <p:spPr bwMode="auto">
              <a:xfrm rot="5400000">
                <a:off x="1253" y="2305"/>
                <a:ext cx="582" cy="87"/>
              </a:xfrm>
              <a:prstGeom prst="rect">
                <a:avLst/>
              </a:prstGeom>
              <a:noFill/>
              <a:ln w="9525">
                <a:noFill/>
                <a:miter lim="800000"/>
                <a:headEnd/>
                <a:tailEnd/>
              </a:ln>
            </p:spPr>
            <p:txBody>
              <a:bodyPr rot="10800000" vert="eaVert" wrap="none" anchor="ctr"/>
              <a:lstStyle/>
              <a:p>
                <a:pPr algn="ctr" defTabSz="914400"/>
                <a:endParaRPr lang="en-US" sz="700" b="1">
                  <a:solidFill>
                    <a:schemeClr val="bg1"/>
                  </a:solidFill>
                  <a:latin typeface="Trebuchet MS" pitchFamily="34" charset="0"/>
                </a:endParaRPr>
              </a:p>
            </p:txBody>
          </p:sp>
        </p:grpSp>
        <p:sp>
          <p:nvSpPr>
            <p:cNvPr id="25" name="Freeform 24"/>
            <p:cNvSpPr/>
            <p:nvPr/>
          </p:nvSpPr>
          <p:spPr>
            <a:xfrm>
              <a:off x="4203537" y="4575619"/>
              <a:ext cx="861307" cy="1248832"/>
            </a:xfrm>
            <a:custGeom>
              <a:avLst/>
              <a:gdLst>
                <a:gd name="connsiteX0" fmla="*/ 1843391 w 2029838"/>
                <a:gd name="connsiteY0" fmla="*/ 1835285 h 1835285"/>
                <a:gd name="connsiteX1" fmla="*/ 1765570 w 2029838"/>
                <a:gd name="connsiteY1" fmla="*/ 1018162 h 1835285"/>
                <a:gd name="connsiteX2" fmla="*/ 257783 w 2029838"/>
                <a:gd name="connsiteY2" fmla="*/ 852792 h 1835285"/>
                <a:gd name="connsiteX3" fmla="*/ 218872 w 2029838"/>
                <a:gd name="connsiteY3" fmla="*/ 132945 h 1835285"/>
                <a:gd name="connsiteX4" fmla="*/ 1502923 w 2029838"/>
                <a:gd name="connsiteY4" fmla="*/ 55123 h 1835285"/>
                <a:gd name="connsiteX0" fmla="*/ 1832042 w 1925264"/>
                <a:gd name="connsiteY0" fmla="*/ 1835285 h 1835285"/>
                <a:gd name="connsiteX1" fmla="*/ 1375777 w 1925264"/>
                <a:gd name="connsiteY1" fmla="*/ 979252 h 1835285"/>
                <a:gd name="connsiteX2" fmla="*/ 246434 w 1925264"/>
                <a:gd name="connsiteY2" fmla="*/ 852792 h 1835285"/>
                <a:gd name="connsiteX3" fmla="*/ 207523 w 1925264"/>
                <a:gd name="connsiteY3" fmla="*/ 132945 h 1835285"/>
                <a:gd name="connsiteX4" fmla="*/ 1491574 w 1925264"/>
                <a:gd name="connsiteY4" fmla="*/ 55123 h 1835285"/>
                <a:gd name="connsiteX0" fmla="*/ 1820575 w 1913798"/>
                <a:gd name="connsiteY0" fmla="*/ 1815830 h 1815830"/>
                <a:gd name="connsiteX1" fmla="*/ 1375777 w 1913798"/>
                <a:gd name="connsiteY1" fmla="*/ 979252 h 1815830"/>
                <a:gd name="connsiteX2" fmla="*/ 246434 w 1913798"/>
                <a:gd name="connsiteY2" fmla="*/ 852792 h 1815830"/>
                <a:gd name="connsiteX3" fmla="*/ 207523 w 1913798"/>
                <a:gd name="connsiteY3" fmla="*/ 132945 h 1815830"/>
                <a:gd name="connsiteX4" fmla="*/ 1491574 w 1913798"/>
                <a:gd name="connsiteY4" fmla="*/ 55123 h 1815830"/>
                <a:gd name="connsiteX0" fmla="*/ 1820575 w 1820575"/>
                <a:gd name="connsiteY0" fmla="*/ 1815830 h 1815830"/>
                <a:gd name="connsiteX1" fmla="*/ 1375777 w 1820575"/>
                <a:gd name="connsiteY1" fmla="*/ 979252 h 1815830"/>
                <a:gd name="connsiteX2" fmla="*/ 246434 w 1820575"/>
                <a:gd name="connsiteY2" fmla="*/ 852792 h 1815830"/>
                <a:gd name="connsiteX3" fmla="*/ 207523 w 1820575"/>
                <a:gd name="connsiteY3" fmla="*/ 132945 h 1815830"/>
                <a:gd name="connsiteX4" fmla="*/ 1491574 w 1820575"/>
                <a:gd name="connsiteY4" fmla="*/ 55123 h 1815830"/>
                <a:gd name="connsiteX0" fmla="*/ 1820575 w 1820575"/>
                <a:gd name="connsiteY0" fmla="*/ 1815830 h 1815830"/>
                <a:gd name="connsiteX1" fmla="*/ 1375777 w 1820575"/>
                <a:gd name="connsiteY1" fmla="*/ 979252 h 1815830"/>
                <a:gd name="connsiteX2" fmla="*/ 246434 w 1820575"/>
                <a:gd name="connsiteY2" fmla="*/ 852792 h 1815830"/>
                <a:gd name="connsiteX3" fmla="*/ 207523 w 1820575"/>
                <a:gd name="connsiteY3" fmla="*/ 132945 h 1815830"/>
                <a:gd name="connsiteX4" fmla="*/ 1491574 w 1820575"/>
                <a:gd name="connsiteY4" fmla="*/ 55123 h 1815830"/>
                <a:gd name="connsiteX0" fmla="*/ 1820575 w 1820575"/>
                <a:gd name="connsiteY0" fmla="*/ 1815830 h 1815830"/>
                <a:gd name="connsiteX1" fmla="*/ 1387245 w 1820575"/>
                <a:gd name="connsiteY1" fmla="*/ 891703 h 1815830"/>
                <a:gd name="connsiteX2" fmla="*/ 246434 w 1820575"/>
                <a:gd name="connsiteY2" fmla="*/ 852792 h 1815830"/>
                <a:gd name="connsiteX3" fmla="*/ 207523 w 1820575"/>
                <a:gd name="connsiteY3" fmla="*/ 132945 h 1815830"/>
                <a:gd name="connsiteX4" fmla="*/ 1491574 w 1820575"/>
                <a:gd name="connsiteY4" fmla="*/ 55123 h 1815830"/>
                <a:gd name="connsiteX0" fmla="*/ 1812930 w 1812930"/>
                <a:gd name="connsiteY0" fmla="*/ 1801238 h 1801238"/>
                <a:gd name="connsiteX1" fmla="*/ 1379600 w 1812930"/>
                <a:gd name="connsiteY1" fmla="*/ 877111 h 1801238"/>
                <a:gd name="connsiteX2" fmla="*/ 284662 w 1812930"/>
                <a:gd name="connsiteY2" fmla="*/ 750651 h 1801238"/>
                <a:gd name="connsiteX3" fmla="*/ 199878 w 1812930"/>
                <a:gd name="connsiteY3" fmla="*/ 118353 h 1801238"/>
                <a:gd name="connsiteX4" fmla="*/ 1483929 w 1812930"/>
                <a:gd name="connsiteY4" fmla="*/ 40531 h 1801238"/>
                <a:gd name="connsiteX0" fmla="*/ 1830131 w 1830131"/>
                <a:gd name="connsiteY0" fmla="*/ 1801238 h 1801238"/>
                <a:gd name="connsiteX1" fmla="*/ 1396801 w 1830131"/>
                <a:gd name="connsiteY1" fmla="*/ 877111 h 1801238"/>
                <a:gd name="connsiteX2" fmla="*/ 198651 w 1830131"/>
                <a:gd name="connsiteY2" fmla="*/ 750651 h 1801238"/>
                <a:gd name="connsiteX3" fmla="*/ 217079 w 1830131"/>
                <a:gd name="connsiteY3" fmla="*/ 118353 h 1801238"/>
                <a:gd name="connsiteX4" fmla="*/ 1501130 w 1830131"/>
                <a:gd name="connsiteY4" fmla="*/ 40531 h 1801238"/>
                <a:gd name="connsiteX0" fmla="*/ 2014567 w 2014567"/>
                <a:gd name="connsiteY0" fmla="*/ 1780534 h 1780534"/>
                <a:gd name="connsiteX1" fmla="*/ 1396802 w 2014567"/>
                <a:gd name="connsiteY1" fmla="*/ 877111 h 1780534"/>
                <a:gd name="connsiteX2" fmla="*/ 198652 w 2014567"/>
                <a:gd name="connsiteY2" fmla="*/ 750651 h 1780534"/>
                <a:gd name="connsiteX3" fmla="*/ 217080 w 2014567"/>
                <a:gd name="connsiteY3" fmla="*/ 118353 h 1780534"/>
                <a:gd name="connsiteX4" fmla="*/ 1501131 w 2014567"/>
                <a:gd name="connsiteY4" fmla="*/ 40531 h 1780534"/>
                <a:gd name="connsiteX0" fmla="*/ 2043275 w 2043275"/>
                <a:gd name="connsiteY0" fmla="*/ 1780534 h 1780534"/>
                <a:gd name="connsiteX1" fmla="*/ 1609945 w 2043275"/>
                <a:gd name="connsiteY1" fmla="*/ 866760 h 1780534"/>
                <a:gd name="connsiteX2" fmla="*/ 227360 w 2043275"/>
                <a:gd name="connsiteY2" fmla="*/ 750651 h 1780534"/>
                <a:gd name="connsiteX3" fmla="*/ 245788 w 2043275"/>
                <a:gd name="connsiteY3" fmla="*/ 118353 h 1780534"/>
                <a:gd name="connsiteX4" fmla="*/ 1529839 w 2043275"/>
                <a:gd name="connsiteY4" fmla="*/ 40531 h 1780534"/>
                <a:gd name="connsiteX0" fmla="*/ 2041225 w 2041225"/>
                <a:gd name="connsiteY0" fmla="*/ 1780534 h 1780534"/>
                <a:gd name="connsiteX1" fmla="*/ 1595599 w 2041225"/>
                <a:gd name="connsiteY1" fmla="*/ 794296 h 1780534"/>
                <a:gd name="connsiteX2" fmla="*/ 225310 w 2041225"/>
                <a:gd name="connsiteY2" fmla="*/ 750651 h 1780534"/>
                <a:gd name="connsiteX3" fmla="*/ 243738 w 2041225"/>
                <a:gd name="connsiteY3" fmla="*/ 118353 h 1780534"/>
                <a:gd name="connsiteX4" fmla="*/ 1527789 w 2041225"/>
                <a:gd name="connsiteY4" fmla="*/ 40531 h 1780534"/>
                <a:gd name="connsiteX0" fmla="*/ 2016634 w 2016634"/>
                <a:gd name="connsiteY0" fmla="*/ 1771908 h 1771908"/>
                <a:gd name="connsiteX1" fmla="*/ 1571008 w 2016634"/>
                <a:gd name="connsiteY1" fmla="*/ 785670 h 1771908"/>
                <a:gd name="connsiteX2" fmla="*/ 225310 w 2016634"/>
                <a:gd name="connsiteY2" fmla="*/ 690266 h 1771908"/>
                <a:gd name="connsiteX3" fmla="*/ 219147 w 2016634"/>
                <a:gd name="connsiteY3" fmla="*/ 109727 h 1771908"/>
                <a:gd name="connsiteX4" fmla="*/ 1503198 w 2016634"/>
                <a:gd name="connsiteY4" fmla="*/ 31905 h 1771908"/>
                <a:gd name="connsiteX0" fmla="*/ 2016634 w 2016634"/>
                <a:gd name="connsiteY0" fmla="*/ 1777917 h 1777917"/>
                <a:gd name="connsiteX1" fmla="*/ 1571008 w 2016634"/>
                <a:gd name="connsiteY1" fmla="*/ 791679 h 1777917"/>
                <a:gd name="connsiteX2" fmla="*/ 225310 w 2016634"/>
                <a:gd name="connsiteY2" fmla="*/ 696275 h 1777917"/>
                <a:gd name="connsiteX3" fmla="*/ 219147 w 2016634"/>
                <a:gd name="connsiteY3" fmla="*/ 115736 h 1777917"/>
                <a:gd name="connsiteX4" fmla="*/ 1355650 w 2016634"/>
                <a:gd name="connsiteY4" fmla="*/ 27562 h 1777917"/>
                <a:gd name="connsiteX0" fmla="*/ 1475625 w 1779395"/>
                <a:gd name="connsiteY0" fmla="*/ 1756497 h 1756497"/>
                <a:gd name="connsiteX1" fmla="*/ 1571008 w 1779395"/>
                <a:gd name="connsiteY1" fmla="*/ 791679 h 1756497"/>
                <a:gd name="connsiteX2" fmla="*/ 225310 w 1779395"/>
                <a:gd name="connsiteY2" fmla="*/ 696275 h 1756497"/>
                <a:gd name="connsiteX3" fmla="*/ 219147 w 1779395"/>
                <a:gd name="connsiteY3" fmla="*/ 115736 h 1756497"/>
                <a:gd name="connsiteX4" fmla="*/ 1355650 w 1779395"/>
                <a:gd name="connsiteY4" fmla="*/ 27562 h 1756497"/>
                <a:gd name="connsiteX0" fmla="*/ 1444868 w 1444869"/>
                <a:gd name="connsiteY0" fmla="*/ 1756497 h 1756497"/>
                <a:gd name="connsiteX1" fmla="*/ 1195974 w 1444869"/>
                <a:gd name="connsiteY1" fmla="*/ 1027306 h 1756497"/>
                <a:gd name="connsiteX2" fmla="*/ 194553 w 1444869"/>
                <a:gd name="connsiteY2" fmla="*/ 696275 h 1756497"/>
                <a:gd name="connsiteX3" fmla="*/ 188390 w 1444869"/>
                <a:gd name="connsiteY3" fmla="*/ 115736 h 1756497"/>
                <a:gd name="connsiteX4" fmla="*/ 1324893 w 1444869"/>
                <a:gd name="connsiteY4" fmla="*/ 27562 h 1756497"/>
                <a:gd name="connsiteX0" fmla="*/ 1424375 w 1424375"/>
                <a:gd name="connsiteY0" fmla="*/ 1791484 h 1791484"/>
                <a:gd name="connsiteX1" fmla="*/ 1175481 w 1424375"/>
                <a:gd name="connsiteY1" fmla="*/ 1062293 h 1791484"/>
                <a:gd name="connsiteX2" fmla="*/ 297017 w 1424375"/>
                <a:gd name="connsiteY2" fmla="*/ 966891 h 1791484"/>
                <a:gd name="connsiteX3" fmla="*/ 167897 w 1424375"/>
                <a:gd name="connsiteY3" fmla="*/ 150723 h 1791484"/>
                <a:gd name="connsiteX4" fmla="*/ 1304400 w 1424375"/>
                <a:gd name="connsiteY4" fmla="*/ 62549 h 1791484"/>
                <a:gd name="connsiteX0" fmla="*/ 1266599 w 1266599"/>
                <a:gd name="connsiteY0" fmla="*/ 1845037 h 1845037"/>
                <a:gd name="connsiteX1" fmla="*/ 1017705 w 1266599"/>
                <a:gd name="connsiteY1" fmla="*/ 1115846 h 1845037"/>
                <a:gd name="connsiteX2" fmla="*/ 139241 w 1266599"/>
                <a:gd name="connsiteY2" fmla="*/ 1020444 h 1845037"/>
                <a:gd name="connsiteX3" fmla="*/ 182260 w 1266599"/>
                <a:gd name="connsiteY3" fmla="*/ 150724 h 1845037"/>
                <a:gd name="connsiteX4" fmla="*/ 1146624 w 1266599"/>
                <a:gd name="connsiteY4" fmla="*/ 116102 h 1845037"/>
                <a:gd name="connsiteX0" fmla="*/ 1274796 w 1274796"/>
                <a:gd name="connsiteY0" fmla="*/ 1845036 h 1845036"/>
                <a:gd name="connsiteX1" fmla="*/ 1075084 w 1274796"/>
                <a:gd name="connsiteY1" fmla="*/ 751694 h 1845036"/>
                <a:gd name="connsiteX2" fmla="*/ 147438 w 1274796"/>
                <a:gd name="connsiteY2" fmla="*/ 1020443 h 1845036"/>
                <a:gd name="connsiteX3" fmla="*/ 190457 w 1274796"/>
                <a:gd name="connsiteY3" fmla="*/ 150723 h 1845036"/>
                <a:gd name="connsiteX4" fmla="*/ 1154821 w 1274796"/>
                <a:gd name="connsiteY4" fmla="*/ 116101 h 1845036"/>
                <a:gd name="connsiteX0" fmla="*/ 1250204 w 1250204"/>
                <a:gd name="connsiteY0" fmla="*/ 1805765 h 1805765"/>
                <a:gd name="connsiteX1" fmla="*/ 1050492 w 1250204"/>
                <a:gd name="connsiteY1" fmla="*/ 712423 h 1805765"/>
                <a:gd name="connsiteX2" fmla="*/ 147438 w 1250204"/>
                <a:gd name="connsiteY2" fmla="*/ 745543 h 1805765"/>
                <a:gd name="connsiteX3" fmla="*/ 165865 w 1250204"/>
                <a:gd name="connsiteY3" fmla="*/ 111452 h 1805765"/>
                <a:gd name="connsiteX4" fmla="*/ 1130229 w 1250204"/>
                <a:gd name="connsiteY4" fmla="*/ 76830 h 1805765"/>
                <a:gd name="connsiteX0" fmla="*/ 1274795 w 1274795"/>
                <a:gd name="connsiteY0" fmla="*/ 1795055 h 1795055"/>
                <a:gd name="connsiteX1" fmla="*/ 1075083 w 1274795"/>
                <a:gd name="connsiteY1" fmla="*/ 701713 h 1795055"/>
                <a:gd name="connsiteX2" fmla="*/ 147438 w 1274795"/>
                <a:gd name="connsiteY2" fmla="*/ 670571 h 1795055"/>
                <a:gd name="connsiteX3" fmla="*/ 190456 w 1274795"/>
                <a:gd name="connsiteY3" fmla="*/ 100742 h 1795055"/>
                <a:gd name="connsiteX4" fmla="*/ 1154820 w 1274795"/>
                <a:gd name="connsiteY4" fmla="*/ 66120 h 1795055"/>
                <a:gd name="connsiteX0" fmla="*/ 1295288 w 1406426"/>
                <a:gd name="connsiteY0" fmla="*/ 1795055 h 1795055"/>
                <a:gd name="connsiteX1" fmla="*/ 1218533 w 1406426"/>
                <a:gd name="connsiteY1" fmla="*/ 733845 h 1795055"/>
                <a:gd name="connsiteX2" fmla="*/ 167931 w 1406426"/>
                <a:gd name="connsiteY2" fmla="*/ 670571 h 1795055"/>
                <a:gd name="connsiteX3" fmla="*/ 210949 w 1406426"/>
                <a:gd name="connsiteY3" fmla="*/ 100742 h 1795055"/>
                <a:gd name="connsiteX4" fmla="*/ 1175313 w 1406426"/>
                <a:gd name="connsiteY4" fmla="*/ 66120 h 1795055"/>
                <a:gd name="connsiteX0" fmla="*/ 1289140 w 1363392"/>
                <a:gd name="connsiteY0" fmla="*/ 1795055 h 1795055"/>
                <a:gd name="connsiteX1" fmla="*/ 1175499 w 1363392"/>
                <a:gd name="connsiteY1" fmla="*/ 723135 h 1795055"/>
                <a:gd name="connsiteX2" fmla="*/ 161783 w 1363392"/>
                <a:gd name="connsiteY2" fmla="*/ 670571 h 1795055"/>
                <a:gd name="connsiteX3" fmla="*/ 204801 w 1363392"/>
                <a:gd name="connsiteY3" fmla="*/ 100742 h 1795055"/>
                <a:gd name="connsiteX4" fmla="*/ 1169165 w 1363392"/>
                <a:gd name="connsiteY4" fmla="*/ 66120 h 1795055"/>
                <a:gd name="connsiteX0" fmla="*/ 1295288 w 1369540"/>
                <a:gd name="connsiteY0" fmla="*/ 1805765 h 1805765"/>
                <a:gd name="connsiteX1" fmla="*/ 1181647 w 1369540"/>
                <a:gd name="connsiteY1" fmla="*/ 733845 h 1805765"/>
                <a:gd name="connsiteX2" fmla="*/ 167931 w 1369540"/>
                <a:gd name="connsiteY2" fmla="*/ 681281 h 1805765"/>
                <a:gd name="connsiteX3" fmla="*/ 174062 w 1369540"/>
                <a:gd name="connsiteY3" fmla="*/ 100742 h 1805765"/>
                <a:gd name="connsiteX4" fmla="*/ 1175313 w 1369540"/>
                <a:gd name="connsiteY4" fmla="*/ 76830 h 1805765"/>
                <a:gd name="connsiteX0" fmla="*/ 1352650 w 1613842"/>
                <a:gd name="connsiteY0" fmla="*/ 1814690 h 1814690"/>
                <a:gd name="connsiteX1" fmla="*/ 1239009 w 1613842"/>
                <a:gd name="connsiteY1" fmla="*/ 742770 h 1814690"/>
                <a:gd name="connsiteX2" fmla="*/ 225293 w 1613842"/>
                <a:gd name="connsiteY2" fmla="*/ 690206 h 1814690"/>
                <a:gd name="connsiteX3" fmla="*/ 231424 w 1613842"/>
                <a:gd name="connsiteY3" fmla="*/ 109667 h 1814690"/>
                <a:gd name="connsiteX4" fmla="*/ 1613841 w 1613842"/>
                <a:gd name="connsiteY4" fmla="*/ 32204 h 1814690"/>
                <a:gd name="connsiteX0" fmla="*/ 1299369 w 1373621"/>
                <a:gd name="connsiteY0" fmla="*/ 1814690 h 1814690"/>
                <a:gd name="connsiteX1" fmla="*/ 1185728 w 1373621"/>
                <a:gd name="connsiteY1" fmla="*/ 742770 h 1814690"/>
                <a:gd name="connsiteX2" fmla="*/ 172012 w 1373621"/>
                <a:gd name="connsiteY2" fmla="*/ 690206 h 1814690"/>
                <a:gd name="connsiteX3" fmla="*/ 178143 w 1373621"/>
                <a:gd name="connsiteY3" fmla="*/ 109667 h 1814690"/>
                <a:gd name="connsiteX4" fmla="*/ 1240872 w 1373621"/>
                <a:gd name="connsiteY4" fmla="*/ 32204 h 1814690"/>
                <a:gd name="connsiteX0" fmla="*/ 1299369 w 1308852"/>
                <a:gd name="connsiteY0" fmla="*/ 1814690 h 1814690"/>
                <a:gd name="connsiteX1" fmla="*/ 1120958 w 1308852"/>
                <a:gd name="connsiteY1" fmla="*/ 742770 h 1814690"/>
                <a:gd name="connsiteX2" fmla="*/ 172012 w 1308852"/>
                <a:gd name="connsiteY2" fmla="*/ 690206 h 1814690"/>
                <a:gd name="connsiteX3" fmla="*/ 178143 w 1308852"/>
                <a:gd name="connsiteY3" fmla="*/ 109667 h 1814690"/>
                <a:gd name="connsiteX4" fmla="*/ 1240872 w 1308852"/>
                <a:gd name="connsiteY4" fmla="*/ 32204 h 1814690"/>
                <a:gd name="connsiteX0" fmla="*/ 1260507 w 1302373"/>
                <a:gd name="connsiteY0" fmla="*/ 1756152 h 1756152"/>
                <a:gd name="connsiteX1" fmla="*/ 1120958 w 1302373"/>
                <a:gd name="connsiteY1" fmla="*/ 742770 h 1756152"/>
                <a:gd name="connsiteX2" fmla="*/ 172012 w 1302373"/>
                <a:gd name="connsiteY2" fmla="*/ 690206 h 1756152"/>
                <a:gd name="connsiteX3" fmla="*/ 178143 w 1302373"/>
                <a:gd name="connsiteY3" fmla="*/ 109667 h 1756152"/>
                <a:gd name="connsiteX4" fmla="*/ 1240872 w 1302373"/>
                <a:gd name="connsiteY4" fmla="*/ 32204 h 1756152"/>
                <a:gd name="connsiteX0" fmla="*/ 1260507 w 1365793"/>
                <a:gd name="connsiteY0" fmla="*/ 1756152 h 1756152"/>
                <a:gd name="connsiteX1" fmla="*/ 1184378 w 1365793"/>
                <a:gd name="connsiteY1" fmla="*/ 742770 h 1756152"/>
                <a:gd name="connsiteX2" fmla="*/ 172012 w 1365793"/>
                <a:gd name="connsiteY2" fmla="*/ 690206 h 1756152"/>
                <a:gd name="connsiteX3" fmla="*/ 178143 w 1365793"/>
                <a:gd name="connsiteY3" fmla="*/ 109667 h 1756152"/>
                <a:gd name="connsiteX4" fmla="*/ 1240872 w 1365793"/>
                <a:gd name="connsiteY4" fmla="*/ 32204 h 1756152"/>
                <a:gd name="connsiteX0" fmla="*/ 1271078 w 1376365"/>
                <a:gd name="connsiteY0" fmla="*/ 1765448 h 1765448"/>
                <a:gd name="connsiteX1" fmla="*/ 1194949 w 1376365"/>
                <a:gd name="connsiteY1" fmla="*/ 752066 h 1765448"/>
                <a:gd name="connsiteX2" fmla="*/ 182583 w 1376365"/>
                <a:gd name="connsiteY2" fmla="*/ 699502 h 1765448"/>
                <a:gd name="connsiteX3" fmla="*/ 188714 w 1376365"/>
                <a:gd name="connsiteY3" fmla="*/ 118963 h 1765448"/>
                <a:gd name="connsiteX4" fmla="*/ 1314864 w 1376365"/>
                <a:gd name="connsiteY4" fmla="*/ 27562 h 1765448"/>
                <a:gd name="connsiteX0" fmla="*/ 1271077 w 1376364"/>
                <a:gd name="connsiteY0" fmla="*/ 1765448 h 1765448"/>
                <a:gd name="connsiteX1" fmla="*/ 1194948 w 1376364"/>
                <a:gd name="connsiteY1" fmla="*/ 752066 h 1765448"/>
                <a:gd name="connsiteX2" fmla="*/ 182582 w 1376364"/>
                <a:gd name="connsiteY2" fmla="*/ 579811 h 1765448"/>
                <a:gd name="connsiteX3" fmla="*/ 188713 w 1376364"/>
                <a:gd name="connsiteY3" fmla="*/ 118963 h 1765448"/>
                <a:gd name="connsiteX4" fmla="*/ 1314863 w 1376364"/>
                <a:gd name="connsiteY4" fmla="*/ 27562 h 1765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364" h="1765448">
                  <a:moveTo>
                    <a:pt x="1271077" y="1765448"/>
                  </a:moveTo>
                  <a:cubicBezTo>
                    <a:pt x="1261088" y="1448488"/>
                    <a:pt x="1376364" y="949672"/>
                    <a:pt x="1194948" y="752066"/>
                  </a:cubicBezTo>
                  <a:cubicBezTo>
                    <a:pt x="1013532" y="554460"/>
                    <a:pt x="350288" y="685328"/>
                    <a:pt x="182582" y="579811"/>
                  </a:cubicBezTo>
                  <a:cubicBezTo>
                    <a:pt x="14876" y="474294"/>
                    <a:pt x="0" y="211004"/>
                    <a:pt x="188713" y="118963"/>
                  </a:cubicBezTo>
                  <a:cubicBezTo>
                    <a:pt x="377426" y="26922"/>
                    <a:pt x="776599" y="0"/>
                    <a:pt x="1314863" y="27562"/>
                  </a:cubicBezTo>
                </a:path>
              </a:pathLst>
            </a:custGeom>
            <a:noFill/>
            <a:ln w="76200" cmpd="sng">
              <a:solidFill>
                <a:srgbClr val="FF9900"/>
              </a:solidFill>
              <a:round/>
              <a:headEnd type="none" w="med" len="med"/>
              <a:tailEnd type="triangle" w="med" len="med"/>
            </a:ln>
          </p:spPr>
          <p:txBody>
            <a:bodyPr/>
            <a:lstStyle/>
            <a:p>
              <a:endParaRPr lang="en-US" sz="1200">
                <a:latin typeface="Arial" charset="0"/>
                <a:cs typeface="Arial" charset="0"/>
              </a:endParaRPr>
            </a:p>
          </p:txBody>
        </p:sp>
        <p:sp>
          <p:nvSpPr>
            <p:cNvPr id="26" name="Freeform 25"/>
            <p:cNvSpPr/>
            <p:nvPr/>
          </p:nvSpPr>
          <p:spPr>
            <a:xfrm>
              <a:off x="4202044" y="4109953"/>
              <a:ext cx="835802" cy="292279"/>
            </a:xfrm>
            <a:custGeom>
              <a:avLst/>
              <a:gdLst>
                <a:gd name="connsiteX0" fmla="*/ 963039 w 1021405"/>
                <a:gd name="connsiteY0" fmla="*/ 350196 h 350196"/>
                <a:gd name="connsiteX1" fmla="*/ 9728 w 1021405"/>
                <a:gd name="connsiteY1" fmla="*/ 233464 h 350196"/>
                <a:gd name="connsiteX2" fmla="*/ 1021405 w 1021405"/>
                <a:gd name="connsiteY2" fmla="*/ 0 h 350196"/>
                <a:gd name="connsiteX0" fmla="*/ 1092911 w 1151277"/>
                <a:gd name="connsiteY0" fmla="*/ 350196 h 350196"/>
                <a:gd name="connsiteX1" fmla="*/ 139600 w 1151277"/>
                <a:gd name="connsiteY1" fmla="*/ 233464 h 350196"/>
                <a:gd name="connsiteX2" fmla="*/ 255308 w 1151277"/>
                <a:gd name="connsiteY2" fmla="*/ 175098 h 350196"/>
                <a:gd name="connsiteX3" fmla="*/ 1151277 w 1151277"/>
                <a:gd name="connsiteY3" fmla="*/ 0 h 350196"/>
                <a:gd name="connsiteX0" fmla="*/ 1092911 w 1151277"/>
                <a:gd name="connsiteY0" fmla="*/ 350196 h 350196"/>
                <a:gd name="connsiteX1" fmla="*/ 139600 w 1151277"/>
                <a:gd name="connsiteY1" fmla="*/ 233464 h 350196"/>
                <a:gd name="connsiteX2" fmla="*/ 201549 w 1151277"/>
                <a:gd name="connsiteY2" fmla="*/ 68093 h 350196"/>
                <a:gd name="connsiteX3" fmla="*/ 1151277 w 1151277"/>
                <a:gd name="connsiteY3" fmla="*/ 0 h 350196"/>
                <a:gd name="connsiteX0" fmla="*/ 1092911 w 1151277"/>
                <a:gd name="connsiteY0" fmla="*/ 350196 h 350196"/>
                <a:gd name="connsiteX1" fmla="*/ 139600 w 1151277"/>
                <a:gd name="connsiteY1" fmla="*/ 282102 h 350196"/>
                <a:gd name="connsiteX2" fmla="*/ 201549 w 1151277"/>
                <a:gd name="connsiteY2" fmla="*/ 68093 h 350196"/>
                <a:gd name="connsiteX3" fmla="*/ 1151277 w 1151277"/>
                <a:gd name="connsiteY3" fmla="*/ 0 h 350196"/>
                <a:gd name="connsiteX0" fmla="*/ 1092911 w 1648037"/>
                <a:gd name="connsiteY0" fmla="*/ 350196 h 350196"/>
                <a:gd name="connsiteX1" fmla="*/ 1489152 w 1648037"/>
                <a:gd name="connsiteY1" fmla="*/ 301558 h 350196"/>
                <a:gd name="connsiteX2" fmla="*/ 139600 w 1648037"/>
                <a:gd name="connsiteY2" fmla="*/ 282102 h 350196"/>
                <a:gd name="connsiteX3" fmla="*/ 201549 w 1648037"/>
                <a:gd name="connsiteY3" fmla="*/ 68093 h 350196"/>
                <a:gd name="connsiteX4" fmla="*/ 1151277 w 1648037"/>
                <a:gd name="connsiteY4" fmla="*/ 0 h 350196"/>
                <a:gd name="connsiteX0" fmla="*/ 1118373 w 1673499"/>
                <a:gd name="connsiteY0" fmla="*/ 330741 h 330741"/>
                <a:gd name="connsiteX1" fmla="*/ 1514614 w 1673499"/>
                <a:gd name="connsiteY1" fmla="*/ 282103 h 330741"/>
                <a:gd name="connsiteX2" fmla="*/ 165062 w 1673499"/>
                <a:gd name="connsiteY2" fmla="*/ 262647 h 330741"/>
                <a:gd name="connsiteX3" fmla="*/ 227011 w 1673499"/>
                <a:gd name="connsiteY3" fmla="*/ 48638 h 330741"/>
                <a:gd name="connsiteX4" fmla="*/ 1527129 w 1673499"/>
                <a:gd name="connsiteY4" fmla="*/ 0 h 330741"/>
                <a:gd name="connsiteX0" fmla="*/ 1118373 w 1527129"/>
                <a:gd name="connsiteY0" fmla="*/ 330741 h 330741"/>
                <a:gd name="connsiteX1" fmla="*/ 165062 w 1527129"/>
                <a:gd name="connsiteY1" fmla="*/ 262647 h 330741"/>
                <a:gd name="connsiteX2" fmla="*/ 227011 w 1527129"/>
                <a:gd name="connsiteY2" fmla="*/ 48638 h 330741"/>
                <a:gd name="connsiteX3" fmla="*/ 1527129 w 1527129"/>
                <a:gd name="connsiteY3" fmla="*/ 0 h 330741"/>
                <a:gd name="connsiteX0" fmla="*/ 1525258 w 1571111"/>
                <a:gd name="connsiteY0" fmla="*/ 301558 h 304800"/>
                <a:gd name="connsiteX1" fmla="*/ 209044 w 1571111"/>
                <a:gd name="connsiteY1" fmla="*/ 262647 h 304800"/>
                <a:gd name="connsiteX2" fmla="*/ 270993 w 1571111"/>
                <a:gd name="connsiteY2" fmla="*/ 48638 h 304800"/>
                <a:gd name="connsiteX3" fmla="*/ 1571111 w 1571111"/>
                <a:gd name="connsiteY3" fmla="*/ 0 h 304800"/>
              </a:gdLst>
              <a:ahLst/>
              <a:cxnLst>
                <a:cxn ang="0">
                  <a:pos x="connsiteX0" y="connsiteY0"/>
                </a:cxn>
                <a:cxn ang="0">
                  <a:pos x="connsiteX1" y="connsiteY1"/>
                </a:cxn>
                <a:cxn ang="0">
                  <a:pos x="connsiteX2" y="connsiteY2"/>
                </a:cxn>
                <a:cxn ang="0">
                  <a:pos x="connsiteX3" y="connsiteY3"/>
                </a:cxn>
              </a:cxnLst>
              <a:rect l="l" t="t" r="r" b="b"/>
              <a:pathLst>
                <a:path w="1571111" h="304800">
                  <a:moveTo>
                    <a:pt x="1525258" y="301558"/>
                  </a:moveTo>
                  <a:cubicBezTo>
                    <a:pt x="1326652" y="287372"/>
                    <a:pt x="418088" y="304800"/>
                    <a:pt x="209044" y="262647"/>
                  </a:cubicBezTo>
                  <a:cubicBezTo>
                    <a:pt x="0" y="220494"/>
                    <a:pt x="43982" y="92412"/>
                    <a:pt x="270993" y="48638"/>
                  </a:cubicBezTo>
                  <a:cubicBezTo>
                    <a:pt x="498004" y="4864"/>
                    <a:pt x="1421783" y="29183"/>
                    <a:pt x="1571111" y="0"/>
                  </a:cubicBezTo>
                </a:path>
              </a:pathLst>
            </a:custGeom>
            <a:noFill/>
            <a:ln w="76200" cmpd="sng">
              <a:solidFill>
                <a:srgbClr val="FF0000"/>
              </a:solidFill>
              <a:round/>
              <a:headEnd type="none" w="med" len="med"/>
              <a:tailEnd type="triangle" w="med" len="med"/>
            </a:ln>
          </p:spPr>
          <p:txBody>
            <a:bodyPr/>
            <a:lstStyle/>
            <a:p>
              <a:endParaRPr lang="en-US" sz="1200"/>
            </a:p>
          </p:txBody>
        </p:sp>
        <p:sp>
          <p:nvSpPr>
            <p:cNvPr id="27" name="Freeform 26"/>
            <p:cNvSpPr/>
            <p:nvPr/>
          </p:nvSpPr>
          <p:spPr>
            <a:xfrm>
              <a:off x="3148046" y="3908869"/>
              <a:ext cx="1889800" cy="1128822"/>
            </a:xfrm>
            <a:custGeom>
              <a:avLst/>
              <a:gdLst>
                <a:gd name="connsiteX0" fmla="*/ 2324910 w 2324910"/>
                <a:gd name="connsiteY0" fmla="*/ 136187 h 1486711"/>
                <a:gd name="connsiteX1" fmla="*/ 1138136 w 2324910"/>
                <a:gd name="connsiteY1" fmla="*/ 194553 h 1486711"/>
                <a:gd name="connsiteX2" fmla="*/ 933855 w 2324910"/>
                <a:gd name="connsiteY2" fmla="*/ 1303507 h 1486711"/>
                <a:gd name="connsiteX3" fmla="*/ 0 w 2324910"/>
                <a:gd name="connsiteY3" fmla="*/ 1293779 h 1486711"/>
                <a:gd name="connsiteX0" fmla="*/ 2324910 w 2324910"/>
                <a:gd name="connsiteY0" fmla="*/ 119974 h 1374032"/>
                <a:gd name="connsiteX1" fmla="*/ 1138136 w 2324910"/>
                <a:gd name="connsiteY1" fmla="*/ 178340 h 1374032"/>
                <a:gd name="connsiteX2" fmla="*/ 933855 w 2324910"/>
                <a:gd name="connsiteY2" fmla="*/ 1190017 h 1374032"/>
                <a:gd name="connsiteX3" fmla="*/ 0 w 2324910"/>
                <a:gd name="connsiteY3" fmla="*/ 1277566 h 1374032"/>
                <a:gd name="connsiteX0" fmla="*/ 2324910 w 2324910"/>
                <a:gd name="connsiteY0" fmla="*/ 100518 h 1354576"/>
                <a:gd name="connsiteX1" fmla="*/ 943582 w 2324910"/>
                <a:gd name="connsiteY1" fmla="*/ 178340 h 1354576"/>
                <a:gd name="connsiteX2" fmla="*/ 933855 w 2324910"/>
                <a:gd name="connsiteY2" fmla="*/ 1170561 h 1354576"/>
                <a:gd name="connsiteX3" fmla="*/ 0 w 2324910"/>
                <a:gd name="connsiteY3" fmla="*/ 1258110 h 1354576"/>
                <a:gd name="connsiteX0" fmla="*/ 2081718 w 2081718"/>
                <a:gd name="connsiteY0" fmla="*/ 92412 h 1356198"/>
                <a:gd name="connsiteX1" fmla="*/ 943582 w 2081718"/>
                <a:gd name="connsiteY1" fmla="*/ 179962 h 1356198"/>
                <a:gd name="connsiteX2" fmla="*/ 933855 w 2081718"/>
                <a:gd name="connsiteY2" fmla="*/ 1172183 h 1356198"/>
                <a:gd name="connsiteX3" fmla="*/ 0 w 2081718"/>
                <a:gd name="connsiteY3" fmla="*/ 1259732 h 1356198"/>
                <a:gd name="connsiteX0" fmla="*/ 2149811 w 2149811"/>
                <a:gd name="connsiteY0" fmla="*/ 84305 h 1357819"/>
                <a:gd name="connsiteX1" fmla="*/ 943582 w 2149811"/>
                <a:gd name="connsiteY1" fmla="*/ 181583 h 1357819"/>
                <a:gd name="connsiteX2" fmla="*/ 933855 w 2149811"/>
                <a:gd name="connsiteY2" fmla="*/ 1173804 h 1357819"/>
                <a:gd name="connsiteX3" fmla="*/ 0 w 2149811"/>
                <a:gd name="connsiteY3" fmla="*/ 1261353 h 1357819"/>
                <a:gd name="connsiteX0" fmla="*/ 2383275 w 2383275"/>
                <a:gd name="connsiteY0" fmla="*/ 141049 h 1346470"/>
                <a:gd name="connsiteX1" fmla="*/ 943582 w 2383275"/>
                <a:gd name="connsiteY1" fmla="*/ 170234 h 1346470"/>
                <a:gd name="connsiteX2" fmla="*/ 933855 w 2383275"/>
                <a:gd name="connsiteY2" fmla="*/ 1162455 h 1346470"/>
                <a:gd name="connsiteX3" fmla="*/ 0 w 2383275"/>
                <a:gd name="connsiteY3" fmla="*/ 1250004 h 1346470"/>
                <a:gd name="connsiteX0" fmla="*/ 2383275 w 2383275"/>
                <a:gd name="connsiteY0" fmla="*/ 100517 h 1354577"/>
                <a:gd name="connsiteX1" fmla="*/ 943582 w 2383275"/>
                <a:gd name="connsiteY1" fmla="*/ 178341 h 1354577"/>
                <a:gd name="connsiteX2" fmla="*/ 933855 w 2383275"/>
                <a:gd name="connsiteY2" fmla="*/ 1170562 h 1354577"/>
                <a:gd name="connsiteX3" fmla="*/ 0 w 2383275"/>
                <a:gd name="connsiteY3" fmla="*/ 1258111 h 1354577"/>
                <a:gd name="connsiteX0" fmla="*/ 2169266 w 2169266"/>
                <a:gd name="connsiteY0" fmla="*/ 76198 h 1359441"/>
                <a:gd name="connsiteX1" fmla="*/ 943582 w 2169266"/>
                <a:gd name="connsiteY1" fmla="*/ 183205 h 1359441"/>
                <a:gd name="connsiteX2" fmla="*/ 933855 w 2169266"/>
                <a:gd name="connsiteY2" fmla="*/ 1175426 h 1359441"/>
                <a:gd name="connsiteX3" fmla="*/ 0 w 2169266"/>
                <a:gd name="connsiteY3" fmla="*/ 1262975 h 1359441"/>
                <a:gd name="connsiteX0" fmla="*/ 2169266 w 2169266"/>
                <a:gd name="connsiteY0" fmla="*/ 68094 h 1351337"/>
                <a:gd name="connsiteX1" fmla="*/ 865761 w 2169266"/>
                <a:gd name="connsiteY1" fmla="*/ 204284 h 1351337"/>
                <a:gd name="connsiteX2" fmla="*/ 933855 w 2169266"/>
                <a:gd name="connsiteY2" fmla="*/ 1167322 h 1351337"/>
                <a:gd name="connsiteX3" fmla="*/ 0 w 2169266"/>
                <a:gd name="connsiteY3" fmla="*/ 1254871 h 1351337"/>
                <a:gd name="connsiteX0" fmla="*/ 2169266 w 2169266"/>
                <a:gd name="connsiteY0" fmla="*/ 68094 h 1371603"/>
                <a:gd name="connsiteX1" fmla="*/ 865761 w 2169266"/>
                <a:gd name="connsiteY1" fmla="*/ 204284 h 1371603"/>
                <a:gd name="connsiteX2" fmla="*/ 846306 w 2169266"/>
                <a:gd name="connsiteY2" fmla="*/ 1196505 h 1371603"/>
                <a:gd name="connsiteX3" fmla="*/ 0 w 2169266"/>
                <a:gd name="connsiteY3" fmla="*/ 1254871 h 1371603"/>
                <a:gd name="connsiteX0" fmla="*/ 2169266 w 2169266"/>
                <a:gd name="connsiteY0" fmla="*/ 129700 h 1446179"/>
                <a:gd name="connsiteX1" fmla="*/ 817123 w 2169266"/>
                <a:gd name="connsiteY1" fmla="*/ 188068 h 1446179"/>
                <a:gd name="connsiteX2" fmla="*/ 846306 w 2169266"/>
                <a:gd name="connsiteY2" fmla="*/ 1258111 h 1446179"/>
                <a:gd name="connsiteX3" fmla="*/ 0 w 2169266"/>
                <a:gd name="connsiteY3" fmla="*/ 1316477 h 1446179"/>
                <a:gd name="connsiteX0" fmla="*/ 2169266 w 2169266"/>
                <a:gd name="connsiteY0" fmla="*/ 124837 h 1412133"/>
                <a:gd name="connsiteX1" fmla="*/ 817123 w 2169266"/>
                <a:gd name="connsiteY1" fmla="*/ 183205 h 1412133"/>
                <a:gd name="connsiteX2" fmla="*/ 749029 w 2169266"/>
                <a:gd name="connsiteY2" fmla="*/ 1224065 h 1412133"/>
                <a:gd name="connsiteX3" fmla="*/ 0 w 2169266"/>
                <a:gd name="connsiteY3" fmla="*/ 1311614 h 1412133"/>
                <a:gd name="connsiteX0" fmla="*/ 2169266 w 2169266"/>
                <a:gd name="connsiteY0" fmla="*/ 68094 h 1351337"/>
                <a:gd name="connsiteX1" fmla="*/ 875489 w 2169266"/>
                <a:gd name="connsiteY1" fmla="*/ 291833 h 1351337"/>
                <a:gd name="connsiteX2" fmla="*/ 749029 w 2169266"/>
                <a:gd name="connsiteY2" fmla="*/ 1167322 h 1351337"/>
                <a:gd name="connsiteX3" fmla="*/ 0 w 2169266"/>
                <a:gd name="connsiteY3" fmla="*/ 1254871 h 1351337"/>
                <a:gd name="connsiteX0" fmla="*/ 2169266 w 2169266"/>
                <a:gd name="connsiteY0" fmla="*/ 68094 h 1351337"/>
                <a:gd name="connsiteX1" fmla="*/ 875489 w 2169266"/>
                <a:gd name="connsiteY1" fmla="*/ 233467 h 1351337"/>
                <a:gd name="connsiteX2" fmla="*/ 749029 w 2169266"/>
                <a:gd name="connsiteY2" fmla="*/ 1167322 h 1351337"/>
                <a:gd name="connsiteX3" fmla="*/ 0 w 2169266"/>
                <a:gd name="connsiteY3" fmla="*/ 1254871 h 1351337"/>
                <a:gd name="connsiteX0" fmla="*/ 2169266 w 2169266"/>
                <a:gd name="connsiteY0" fmla="*/ 68094 h 1468845"/>
                <a:gd name="connsiteX1" fmla="*/ 875489 w 2169266"/>
                <a:gd name="connsiteY1" fmla="*/ 233467 h 1468845"/>
                <a:gd name="connsiteX2" fmla="*/ 749029 w 2169266"/>
                <a:gd name="connsiteY2" fmla="*/ 1167322 h 1468845"/>
                <a:gd name="connsiteX3" fmla="*/ 0 w 2169266"/>
                <a:gd name="connsiteY3" fmla="*/ 1372379 h 1468845"/>
                <a:gd name="connsiteX0" fmla="*/ 2169266 w 2169266"/>
                <a:gd name="connsiteY0" fmla="*/ 68094 h 1386590"/>
                <a:gd name="connsiteX1" fmla="*/ 875489 w 2169266"/>
                <a:gd name="connsiteY1" fmla="*/ 233467 h 1386590"/>
                <a:gd name="connsiteX2" fmla="*/ 749029 w 2169266"/>
                <a:gd name="connsiteY2" fmla="*/ 1167322 h 1386590"/>
                <a:gd name="connsiteX3" fmla="*/ 0 w 2169266"/>
                <a:gd name="connsiteY3" fmla="*/ 1372379 h 1386590"/>
                <a:gd name="connsiteX0" fmla="*/ 2169266 w 2169266"/>
                <a:gd name="connsiteY0" fmla="*/ 68094 h 1486401"/>
                <a:gd name="connsiteX1" fmla="*/ 875489 w 2169266"/>
                <a:gd name="connsiteY1" fmla="*/ 233467 h 1486401"/>
                <a:gd name="connsiteX2" fmla="*/ 729979 w 2169266"/>
                <a:gd name="connsiteY2" fmla="*/ 1296581 h 1486401"/>
                <a:gd name="connsiteX3" fmla="*/ 0 w 2169266"/>
                <a:gd name="connsiteY3" fmla="*/ 1372379 h 1486401"/>
                <a:gd name="connsiteX0" fmla="*/ 2169266 w 2169266"/>
                <a:gd name="connsiteY0" fmla="*/ 68094 h 1486400"/>
                <a:gd name="connsiteX1" fmla="*/ 875489 w 2169266"/>
                <a:gd name="connsiteY1" fmla="*/ 233467 h 1486400"/>
                <a:gd name="connsiteX2" fmla="*/ 729979 w 2169266"/>
                <a:gd name="connsiteY2" fmla="*/ 1296581 h 1486400"/>
                <a:gd name="connsiteX3" fmla="*/ 0 w 2169266"/>
                <a:gd name="connsiteY3" fmla="*/ 1372379 h 1486400"/>
                <a:gd name="connsiteX0" fmla="*/ 2159741 w 2159741"/>
                <a:gd name="connsiteY0" fmla="*/ 68094 h 1500109"/>
                <a:gd name="connsiteX1" fmla="*/ 865964 w 2159741"/>
                <a:gd name="connsiteY1" fmla="*/ 233467 h 1500109"/>
                <a:gd name="connsiteX2" fmla="*/ 720454 w 2159741"/>
                <a:gd name="connsiteY2" fmla="*/ 1296581 h 1500109"/>
                <a:gd name="connsiteX3" fmla="*/ 0 w 2159741"/>
                <a:gd name="connsiteY3" fmla="*/ 1454634 h 1500109"/>
              </a:gdLst>
              <a:ahLst/>
              <a:cxnLst>
                <a:cxn ang="0">
                  <a:pos x="connsiteX0" y="connsiteY0"/>
                </a:cxn>
                <a:cxn ang="0">
                  <a:pos x="connsiteX1" y="connsiteY1"/>
                </a:cxn>
                <a:cxn ang="0">
                  <a:pos x="connsiteX2" y="connsiteY2"/>
                </a:cxn>
                <a:cxn ang="0">
                  <a:pos x="connsiteX3" y="connsiteY3"/>
                </a:cxn>
              </a:cxnLst>
              <a:rect l="l" t="t" r="r" b="b"/>
              <a:pathLst>
                <a:path w="2159741" h="1500109">
                  <a:moveTo>
                    <a:pt x="2159741" y="68094"/>
                  </a:moveTo>
                  <a:cubicBezTo>
                    <a:pt x="1682275" y="0"/>
                    <a:pt x="1105845" y="28719"/>
                    <a:pt x="865964" y="233467"/>
                  </a:cubicBezTo>
                  <a:cubicBezTo>
                    <a:pt x="626083" y="438215"/>
                    <a:pt x="864781" y="1093053"/>
                    <a:pt x="720454" y="1296581"/>
                  </a:cubicBezTo>
                  <a:cubicBezTo>
                    <a:pt x="576127" y="1500109"/>
                    <a:pt x="372083" y="1386590"/>
                    <a:pt x="0" y="1454634"/>
                  </a:cubicBezTo>
                </a:path>
              </a:pathLst>
            </a:custGeom>
            <a:noFill/>
            <a:ln w="76200" cmpd="sng">
              <a:solidFill>
                <a:srgbClr val="FF9900"/>
              </a:solidFill>
              <a:round/>
              <a:headEnd type="none" w="med" len="med"/>
              <a:tailEnd type="triangle" w="med" len="med"/>
            </a:ln>
          </p:spPr>
          <p:txBody>
            <a:bodyPr/>
            <a:lstStyle/>
            <a:p>
              <a:endParaRPr lang="en-US" sz="1200"/>
            </a:p>
          </p:txBody>
        </p:sp>
        <p:sp>
          <p:nvSpPr>
            <p:cNvPr id="28" name="TextBox 27"/>
            <p:cNvSpPr txBox="1"/>
            <p:nvPr/>
          </p:nvSpPr>
          <p:spPr>
            <a:xfrm>
              <a:off x="2065897" y="5562600"/>
              <a:ext cx="1058302" cy="307777"/>
            </a:xfrm>
            <a:prstGeom prst="rect">
              <a:avLst/>
            </a:prstGeom>
            <a:noFill/>
          </p:spPr>
          <p:txBody>
            <a:bodyPr wrap="none" rtlCol="0">
              <a:spAutoFit/>
            </a:bodyPr>
            <a:lstStyle/>
            <a:p>
              <a:pPr algn="ctr"/>
              <a:r>
                <a:rPr lang="en-US" sz="1400" b="1" dirty="0" smtClean="0"/>
                <a:t>InfiniBand</a:t>
              </a:r>
              <a:endParaRPr lang="en-US" sz="1400" b="1" dirty="0"/>
            </a:p>
          </p:txBody>
        </p:sp>
        <p:pic>
          <p:nvPicPr>
            <p:cNvPr id="29" name="Picture 132" descr="Plain_Chip.png"/>
            <p:cNvPicPr>
              <a:picLocks noChangeAspect="1"/>
            </p:cNvPicPr>
            <p:nvPr/>
          </p:nvPicPr>
          <p:blipFill>
            <a:blip r:embed="rId5" cstate="print"/>
            <a:srcRect/>
            <a:stretch>
              <a:fillRect/>
            </a:stretch>
          </p:blipFill>
          <p:spPr bwMode="auto">
            <a:xfrm>
              <a:off x="5080911" y="3908869"/>
              <a:ext cx="560186" cy="730250"/>
            </a:xfrm>
            <a:prstGeom prst="rect">
              <a:avLst/>
            </a:prstGeom>
            <a:noFill/>
            <a:ln w="9525">
              <a:noFill/>
              <a:miter lim="800000"/>
              <a:headEnd/>
              <a:tailEnd/>
            </a:ln>
          </p:spPr>
        </p:pic>
        <p:sp>
          <p:nvSpPr>
            <p:cNvPr id="30" name="TextBox 51"/>
            <p:cNvSpPr txBox="1">
              <a:spLocks noChangeArrowheads="1"/>
            </p:cNvSpPr>
            <p:nvPr/>
          </p:nvSpPr>
          <p:spPr bwMode="auto">
            <a:xfrm>
              <a:off x="5672846" y="4050268"/>
              <a:ext cx="575554" cy="369332"/>
            </a:xfrm>
            <a:prstGeom prst="rect">
              <a:avLst/>
            </a:prstGeom>
            <a:noFill/>
            <a:ln w="9525">
              <a:noFill/>
              <a:miter lim="800000"/>
              <a:headEnd/>
              <a:tailEnd/>
            </a:ln>
          </p:spPr>
          <p:txBody>
            <a:bodyPr wrap="square" lIns="0" rIns="0">
              <a:spAutoFit/>
            </a:bodyPr>
            <a:lstStyle/>
            <a:p>
              <a:pPr algn="ctr" defTabSz="914400">
                <a:defRPr/>
              </a:pPr>
              <a:r>
                <a:rPr lang="en-US" sz="900" b="1" dirty="0" smtClean="0">
                  <a:effectLst>
                    <a:outerShdw blurRad="38100" dist="38100" dir="2700000" algn="tl">
                      <a:srgbClr val="000000">
                        <a:alpha val="43137"/>
                      </a:srgbClr>
                    </a:outerShdw>
                  </a:effectLst>
                  <a:latin typeface="Trebuchet MS" pitchFamily="34" charset="0"/>
                  <a:ea typeface="MS PGothic" pitchFamily="34" charset="-128"/>
                  <a:cs typeface="+mn-cs"/>
                </a:rPr>
                <a:t>System  </a:t>
              </a:r>
            </a:p>
            <a:p>
              <a:pPr algn="ctr" defTabSz="914400">
                <a:defRPr/>
              </a:pPr>
              <a:r>
                <a:rPr lang="en-US" sz="900" b="1" dirty="0" smtClean="0">
                  <a:effectLst>
                    <a:outerShdw blurRad="38100" dist="38100" dir="2700000" algn="tl">
                      <a:srgbClr val="000000">
                        <a:alpha val="43137"/>
                      </a:srgbClr>
                    </a:outerShdw>
                  </a:effectLst>
                  <a:latin typeface="Trebuchet MS" pitchFamily="34" charset="0"/>
                  <a:ea typeface="MS PGothic" pitchFamily="34" charset="-128"/>
                  <a:cs typeface="+mn-cs"/>
                </a:rPr>
                <a:t>Memory</a:t>
              </a:r>
              <a:endParaRPr lang="en-US" sz="900" b="1" dirty="0">
                <a:effectLst>
                  <a:outerShdw blurRad="38100" dist="38100" dir="2700000" algn="tl">
                    <a:srgbClr val="000000">
                      <a:alpha val="43137"/>
                    </a:srgbClr>
                  </a:outerShdw>
                </a:effectLst>
                <a:latin typeface="Trebuchet MS" pitchFamily="34" charset="0"/>
                <a:ea typeface="MS PGothic" pitchFamily="34" charset="-128"/>
                <a:cs typeface="+mn-cs"/>
              </a:endParaRPr>
            </a:p>
          </p:txBody>
        </p:sp>
        <p:sp>
          <p:nvSpPr>
            <p:cNvPr id="31" name="AutoShape 14"/>
            <p:cNvSpPr>
              <a:spLocks noChangeArrowheads="1"/>
            </p:cNvSpPr>
            <p:nvPr/>
          </p:nvSpPr>
          <p:spPr bwMode="auto">
            <a:xfrm rot="16200000">
              <a:off x="5260916" y="4263207"/>
              <a:ext cx="203200" cy="283918"/>
            </a:xfrm>
            <a:prstGeom prst="roundRect">
              <a:avLst>
                <a:gd name="adj" fmla="val 5147"/>
              </a:avLst>
            </a:prstGeom>
            <a:solidFill>
              <a:schemeClr val="tx1"/>
            </a:soli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contourW="6350">
              <a:bevelT w="12700" h="6350"/>
              <a:contourClr>
                <a:srgbClr val="FFC000"/>
              </a:contourClr>
            </a:sp3d>
          </p:spPr>
          <p:txBody>
            <a:bodyPr wrap="none" anchor="ctr"/>
            <a:lstStyle/>
            <a:p>
              <a:pPr algn="ctr" defTabSz="914400">
                <a:defRPr/>
              </a:pPr>
              <a:r>
                <a:rPr lang="en-US" sz="1400" b="1" dirty="0" smtClean="0">
                  <a:solidFill>
                    <a:srgbClr val="73B900"/>
                  </a:solidFill>
                  <a:latin typeface="Trebuchet MS" pitchFamily="34" charset="0"/>
                  <a:ea typeface="MS PGothic" pitchFamily="34" charset="-128"/>
                  <a:cs typeface="+mn-cs"/>
                </a:rPr>
                <a:t>1</a:t>
              </a:r>
              <a:endParaRPr lang="en-US" sz="1400" b="1" dirty="0">
                <a:solidFill>
                  <a:srgbClr val="73B900"/>
                </a:solidFill>
                <a:latin typeface="Trebuchet MS" pitchFamily="34" charset="0"/>
                <a:ea typeface="MS PGothic" pitchFamily="34" charset="-128"/>
                <a:cs typeface="+mn-cs"/>
              </a:endParaRPr>
            </a:p>
          </p:txBody>
        </p:sp>
        <p:sp>
          <p:nvSpPr>
            <p:cNvPr id="32" name="AutoShape 14"/>
            <p:cNvSpPr>
              <a:spLocks noChangeArrowheads="1"/>
            </p:cNvSpPr>
            <p:nvPr/>
          </p:nvSpPr>
          <p:spPr bwMode="auto">
            <a:xfrm rot="16200000">
              <a:off x="5260917" y="4010507"/>
              <a:ext cx="203200" cy="283918"/>
            </a:xfrm>
            <a:prstGeom prst="roundRect">
              <a:avLst>
                <a:gd name="adj" fmla="val 5147"/>
              </a:avLst>
            </a:prstGeom>
            <a:solidFill>
              <a:srgbClr val="FF0000"/>
            </a:soli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contourW="6350">
              <a:bevelT w="12700" h="6350"/>
              <a:contourClr>
                <a:srgbClr val="FFC000"/>
              </a:contourClr>
            </a:sp3d>
          </p:spPr>
          <p:txBody>
            <a:bodyPr wrap="none" anchor="ctr"/>
            <a:lstStyle/>
            <a:p>
              <a:pPr algn="ctr" defTabSz="914400">
                <a:defRPr/>
              </a:pPr>
              <a:r>
                <a:rPr lang="en-US" sz="1400" b="1" dirty="0" smtClean="0">
                  <a:solidFill>
                    <a:srgbClr val="73B900"/>
                  </a:solidFill>
                  <a:latin typeface="Trebuchet MS" pitchFamily="34" charset="0"/>
                  <a:ea typeface="MS PGothic" pitchFamily="34" charset="-128"/>
                  <a:cs typeface="+mn-cs"/>
                </a:rPr>
                <a:t>2</a:t>
              </a:r>
              <a:endParaRPr lang="en-US" sz="1400" b="1" dirty="0">
                <a:solidFill>
                  <a:srgbClr val="73B900"/>
                </a:solidFill>
                <a:latin typeface="Trebuchet MS" pitchFamily="34" charset="0"/>
                <a:ea typeface="MS PGothic" pitchFamily="34" charset="-128"/>
                <a:cs typeface="+mn-cs"/>
              </a:endParaRPr>
            </a:p>
          </p:txBody>
        </p:sp>
        <p:sp>
          <p:nvSpPr>
            <p:cNvPr id="33" name="Up-Down Arrow 32"/>
            <p:cNvSpPr/>
            <p:nvPr/>
          </p:nvSpPr>
          <p:spPr>
            <a:xfrm>
              <a:off x="3998034" y="4660286"/>
              <a:ext cx="71438" cy="179917"/>
            </a:xfrm>
            <a:prstGeom prst="upDownArrow">
              <a:avLst/>
            </a:prstGeom>
            <a:solidFill>
              <a:schemeClr val="tx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pic>
          <p:nvPicPr>
            <p:cNvPr id="34" name="Picture 57" descr="falcon_transparent"/>
            <p:cNvPicPr>
              <a:picLocks noChangeAspect="1" noChangeArrowheads="1"/>
            </p:cNvPicPr>
            <p:nvPr/>
          </p:nvPicPr>
          <p:blipFill>
            <a:blip r:embed="rId6" cstate="print"/>
            <a:srcRect/>
            <a:stretch>
              <a:fillRect/>
            </a:stretch>
          </p:blipFill>
          <p:spPr bwMode="auto">
            <a:xfrm>
              <a:off x="2133600" y="4572000"/>
              <a:ext cx="914400" cy="873125"/>
            </a:xfrm>
            <a:prstGeom prst="rect">
              <a:avLst/>
            </a:prstGeom>
            <a:noFill/>
            <a:ln w="9525">
              <a:noFill/>
              <a:miter lim="800000"/>
              <a:headEnd/>
              <a:tailEnd/>
            </a:ln>
          </p:spPr>
        </p:pic>
      </p:grpSp>
      <p:grpSp>
        <p:nvGrpSpPr>
          <p:cNvPr id="15" name="Group 48"/>
          <p:cNvGrpSpPr/>
          <p:nvPr/>
        </p:nvGrpSpPr>
        <p:grpSpPr>
          <a:xfrm flipH="1">
            <a:off x="174345" y="2927350"/>
            <a:ext cx="4182502" cy="2406650"/>
            <a:chOff x="2065897" y="3898286"/>
            <a:chExt cx="4182503" cy="2635250"/>
          </a:xfrm>
        </p:grpSpPr>
        <p:pic>
          <p:nvPicPr>
            <p:cNvPr id="50" name="Picture 130" descr="Intel_CPU.png"/>
            <p:cNvPicPr>
              <a:picLocks noChangeAspect="1"/>
            </p:cNvPicPr>
            <p:nvPr/>
          </p:nvPicPr>
          <p:blipFill>
            <a:blip r:embed="rId2" cstate="print"/>
            <a:srcRect/>
            <a:stretch>
              <a:fillRect/>
            </a:stretch>
          </p:blipFill>
          <p:spPr bwMode="auto">
            <a:xfrm>
              <a:off x="3688471" y="3898286"/>
              <a:ext cx="674688" cy="758472"/>
            </a:xfrm>
            <a:prstGeom prst="rect">
              <a:avLst/>
            </a:prstGeom>
            <a:noFill/>
            <a:ln w="9525">
              <a:noFill/>
              <a:miter lim="800000"/>
              <a:headEnd/>
              <a:tailEnd/>
            </a:ln>
          </p:spPr>
        </p:pic>
        <p:pic>
          <p:nvPicPr>
            <p:cNvPr id="51" name="Picture 128" descr="NV_GPU.png"/>
            <p:cNvPicPr>
              <a:picLocks noChangeAspect="1"/>
            </p:cNvPicPr>
            <p:nvPr/>
          </p:nvPicPr>
          <p:blipFill>
            <a:blip r:embed="rId3" cstate="print"/>
            <a:srcRect/>
            <a:stretch>
              <a:fillRect/>
            </a:stretch>
          </p:blipFill>
          <p:spPr bwMode="auto">
            <a:xfrm>
              <a:off x="4998497" y="4755535"/>
              <a:ext cx="753725" cy="719668"/>
            </a:xfrm>
            <a:prstGeom prst="rect">
              <a:avLst/>
            </a:prstGeom>
            <a:solidFill>
              <a:srgbClr val="000000"/>
            </a:solidFill>
            <a:ln w="9525">
              <a:noFill/>
              <a:miter lim="800000"/>
              <a:headEnd/>
              <a:tailEnd/>
            </a:ln>
          </p:spPr>
        </p:pic>
        <p:grpSp>
          <p:nvGrpSpPr>
            <p:cNvPr id="22" name="AutoShape 14"/>
            <p:cNvGrpSpPr>
              <a:grpSpLocks/>
            </p:cNvGrpSpPr>
            <p:nvPr/>
          </p:nvGrpSpPr>
          <p:grpSpPr bwMode="auto">
            <a:xfrm>
              <a:off x="5046123" y="5454036"/>
              <a:ext cx="158411" cy="391583"/>
              <a:chOff x="1444" y="2001"/>
              <a:chExt cx="196" cy="691"/>
            </a:xfrm>
          </p:grpSpPr>
          <p:pic>
            <p:nvPicPr>
              <p:cNvPr id="87" name="AutoShape 14"/>
              <p:cNvPicPr>
                <a:picLocks noChangeArrowheads="1"/>
              </p:cNvPicPr>
              <p:nvPr/>
            </p:nvPicPr>
            <p:blipFill>
              <a:blip r:embed="rId4" cstate="print"/>
              <a:srcRect/>
              <a:stretch>
                <a:fillRect/>
              </a:stretch>
            </p:blipFill>
            <p:spPr bwMode="auto">
              <a:xfrm>
                <a:off x="1444" y="2001"/>
                <a:ext cx="196" cy="691"/>
              </a:xfrm>
              <a:prstGeom prst="rect">
                <a:avLst/>
              </a:prstGeom>
              <a:noFill/>
              <a:ln w="9525">
                <a:noFill/>
                <a:miter lim="800000"/>
                <a:headEnd/>
                <a:tailEnd/>
              </a:ln>
            </p:spPr>
          </p:pic>
          <p:sp>
            <p:nvSpPr>
              <p:cNvPr id="88" name="Text Box 50"/>
              <p:cNvSpPr txBox="1">
                <a:spLocks noChangeArrowheads="1"/>
              </p:cNvSpPr>
              <p:nvPr/>
            </p:nvSpPr>
            <p:spPr bwMode="auto">
              <a:xfrm rot="5400000">
                <a:off x="1253" y="2305"/>
                <a:ext cx="582" cy="87"/>
              </a:xfrm>
              <a:prstGeom prst="rect">
                <a:avLst/>
              </a:prstGeom>
              <a:noFill/>
              <a:ln w="9525">
                <a:noFill/>
                <a:miter lim="800000"/>
                <a:headEnd/>
                <a:tailEnd/>
              </a:ln>
            </p:spPr>
            <p:txBody>
              <a:bodyPr rot="10800000" vert="eaVert" wrap="none" anchor="ctr"/>
              <a:lstStyle/>
              <a:p>
                <a:pPr algn="ctr" defTabSz="914400"/>
                <a:endParaRPr lang="en-US" sz="700" b="1">
                  <a:solidFill>
                    <a:schemeClr val="bg1"/>
                  </a:solidFill>
                  <a:latin typeface="Trebuchet MS" pitchFamily="34" charset="0"/>
                </a:endParaRPr>
              </a:p>
            </p:txBody>
          </p:sp>
        </p:grpSp>
        <p:grpSp>
          <p:nvGrpSpPr>
            <p:cNvPr id="23" name="AutoShape 14"/>
            <p:cNvGrpSpPr>
              <a:grpSpLocks/>
            </p:cNvGrpSpPr>
            <p:nvPr/>
          </p:nvGrpSpPr>
          <p:grpSpPr bwMode="auto">
            <a:xfrm>
              <a:off x="5215457" y="5454036"/>
              <a:ext cx="158412" cy="391583"/>
              <a:chOff x="1444" y="2001"/>
              <a:chExt cx="196" cy="691"/>
            </a:xfrm>
          </p:grpSpPr>
          <p:pic>
            <p:nvPicPr>
              <p:cNvPr id="85" name="AutoShape 14"/>
              <p:cNvPicPr>
                <a:picLocks noChangeArrowheads="1"/>
              </p:cNvPicPr>
              <p:nvPr/>
            </p:nvPicPr>
            <p:blipFill>
              <a:blip r:embed="rId4" cstate="print"/>
              <a:srcRect/>
              <a:stretch>
                <a:fillRect/>
              </a:stretch>
            </p:blipFill>
            <p:spPr bwMode="auto">
              <a:xfrm>
                <a:off x="1444" y="2001"/>
                <a:ext cx="196" cy="691"/>
              </a:xfrm>
              <a:prstGeom prst="rect">
                <a:avLst/>
              </a:prstGeom>
              <a:noFill/>
              <a:ln w="9525">
                <a:noFill/>
                <a:miter lim="800000"/>
                <a:headEnd/>
                <a:tailEnd/>
              </a:ln>
            </p:spPr>
          </p:pic>
          <p:sp>
            <p:nvSpPr>
              <p:cNvPr id="86" name="Text Box 53"/>
              <p:cNvSpPr txBox="1">
                <a:spLocks noChangeArrowheads="1"/>
              </p:cNvSpPr>
              <p:nvPr/>
            </p:nvSpPr>
            <p:spPr bwMode="auto">
              <a:xfrm rot="5400000">
                <a:off x="1253" y="2305"/>
                <a:ext cx="582" cy="87"/>
              </a:xfrm>
              <a:prstGeom prst="rect">
                <a:avLst/>
              </a:prstGeom>
              <a:noFill/>
              <a:ln w="9525">
                <a:noFill/>
                <a:miter lim="800000"/>
                <a:headEnd/>
                <a:tailEnd/>
              </a:ln>
            </p:spPr>
            <p:txBody>
              <a:bodyPr rot="10800000" vert="eaVert" wrap="none" anchor="ctr"/>
              <a:lstStyle/>
              <a:p>
                <a:pPr algn="ctr" defTabSz="914400"/>
                <a:endParaRPr lang="en-US" sz="700" b="1">
                  <a:solidFill>
                    <a:schemeClr val="bg1"/>
                  </a:solidFill>
                  <a:latin typeface="Trebuchet MS" pitchFamily="34" charset="0"/>
                </a:endParaRPr>
              </a:p>
            </p:txBody>
          </p:sp>
        </p:grpSp>
        <p:grpSp>
          <p:nvGrpSpPr>
            <p:cNvPr id="24" name="AutoShape 14"/>
            <p:cNvGrpSpPr>
              <a:grpSpLocks/>
            </p:cNvGrpSpPr>
            <p:nvPr/>
          </p:nvGrpSpPr>
          <p:grpSpPr bwMode="auto">
            <a:xfrm>
              <a:off x="5384791" y="5454036"/>
              <a:ext cx="158411" cy="391583"/>
              <a:chOff x="1444" y="2001"/>
              <a:chExt cx="196" cy="691"/>
            </a:xfrm>
          </p:grpSpPr>
          <p:pic>
            <p:nvPicPr>
              <p:cNvPr id="83" name="AutoShape 14"/>
              <p:cNvPicPr>
                <a:picLocks noChangeArrowheads="1"/>
              </p:cNvPicPr>
              <p:nvPr/>
            </p:nvPicPr>
            <p:blipFill>
              <a:blip r:embed="rId4" cstate="print"/>
              <a:srcRect/>
              <a:stretch>
                <a:fillRect/>
              </a:stretch>
            </p:blipFill>
            <p:spPr bwMode="auto">
              <a:xfrm>
                <a:off x="1444" y="2001"/>
                <a:ext cx="196" cy="691"/>
              </a:xfrm>
              <a:prstGeom prst="rect">
                <a:avLst/>
              </a:prstGeom>
              <a:noFill/>
              <a:ln w="9525">
                <a:noFill/>
                <a:miter lim="800000"/>
                <a:headEnd/>
                <a:tailEnd/>
              </a:ln>
            </p:spPr>
          </p:pic>
          <p:sp>
            <p:nvSpPr>
              <p:cNvPr id="84" name="Text Box 56"/>
              <p:cNvSpPr txBox="1">
                <a:spLocks noChangeArrowheads="1"/>
              </p:cNvSpPr>
              <p:nvPr/>
            </p:nvSpPr>
            <p:spPr bwMode="auto">
              <a:xfrm rot="5400000">
                <a:off x="1253" y="2305"/>
                <a:ext cx="582" cy="87"/>
              </a:xfrm>
              <a:prstGeom prst="rect">
                <a:avLst/>
              </a:prstGeom>
              <a:noFill/>
              <a:ln w="9525">
                <a:noFill/>
                <a:miter lim="800000"/>
                <a:headEnd/>
                <a:tailEnd/>
              </a:ln>
            </p:spPr>
            <p:txBody>
              <a:bodyPr rot="10800000" vert="eaVert" wrap="none" anchor="ctr"/>
              <a:lstStyle/>
              <a:p>
                <a:pPr algn="ctr" defTabSz="914400"/>
                <a:endParaRPr lang="en-US" sz="700" b="1">
                  <a:solidFill>
                    <a:schemeClr val="bg1"/>
                  </a:solidFill>
                  <a:latin typeface="Trebuchet MS" pitchFamily="34" charset="0"/>
                </a:endParaRPr>
              </a:p>
            </p:txBody>
          </p:sp>
        </p:grpSp>
        <p:grpSp>
          <p:nvGrpSpPr>
            <p:cNvPr id="49" name="AutoShape 14"/>
            <p:cNvGrpSpPr>
              <a:grpSpLocks/>
            </p:cNvGrpSpPr>
            <p:nvPr/>
          </p:nvGrpSpPr>
          <p:grpSpPr bwMode="auto">
            <a:xfrm>
              <a:off x="5554123" y="5454036"/>
              <a:ext cx="158411" cy="391583"/>
              <a:chOff x="1444" y="2001"/>
              <a:chExt cx="196" cy="691"/>
            </a:xfrm>
          </p:grpSpPr>
          <p:pic>
            <p:nvPicPr>
              <p:cNvPr id="81" name="AutoShape 14"/>
              <p:cNvPicPr>
                <a:picLocks noChangeArrowheads="1"/>
              </p:cNvPicPr>
              <p:nvPr/>
            </p:nvPicPr>
            <p:blipFill>
              <a:blip r:embed="rId4" cstate="print"/>
              <a:srcRect/>
              <a:stretch>
                <a:fillRect/>
              </a:stretch>
            </p:blipFill>
            <p:spPr bwMode="auto">
              <a:xfrm>
                <a:off x="1444" y="2001"/>
                <a:ext cx="196" cy="691"/>
              </a:xfrm>
              <a:prstGeom prst="rect">
                <a:avLst/>
              </a:prstGeom>
              <a:noFill/>
              <a:ln w="9525">
                <a:noFill/>
                <a:miter lim="800000"/>
                <a:headEnd/>
                <a:tailEnd/>
              </a:ln>
            </p:spPr>
          </p:pic>
          <p:sp>
            <p:nvSpPr>
              <p:cNvPr id="82" name="Text Box 59"/>
              <p:cNvSpPr txBox="1">
                <a:spLocks noChangeArrowheads="1"/>
              </p:cNvSpPr>
              <p:nvPr/>
            </p:nvSpPr>
            <p:spPr bwMode="auto">
              <a:xfrm rot="5400000">
                <a:off x="1253" y="2305"/>
                <a:ext cx="582" cy="87"/>
              </a:xfrm>
              <a:prstGeom prst="rect">
                <a:avLst/>
              </a:prstGeom>
              <a:noFill/>
              <a:ln w="9525">
                <a:noFill/>
                <a:miter lim="800000"/>
                <a:headEnd/>
                <a:tailEnd/>
              </a:ln>
            </p:spPr>
            <p:txBody>
              <a:bodyPr rot="10800000" vert="eaVert" wrap="none" anchor="ctr"/>
              <a:lstStyle/>
              <a:p>
                <a:pPr algn="ctr" defTabSz="914400"/>
                <a:endParaRPr lang="en-US" sz="700" b="1">
                  <a:solidFill>
                    <a:schemeClr val="bg1"/>
                  </a:solidFill>
                  <a:latin typeface="Trebuchet MS" pitchFamily="34" charset="0"/>
                </a:endParaRPr>
              </a:p>
            </p:txBody>
          </p:sp>
        </p:grpSp>
        <p:pic>
          <p:nvPicPr>
            <p:cNvPr id="56" name="Picture 132" descr="Plain_Chip.png"/>
            <p:cNvPicPr>
              <a:picLocks noChangeAspect="1"/>
            </p:cNvPicPr>
            <p:nvPr/>
          </p:nvPicPr>
          <p:blipFill>
            <a:blip r:embed="rId5" cstate="print"/>
            <a:srcRect/>
            <a:stretch>
              <a:fillRect/>
            </a:stretch>
          </p:blipFill>
          <p:spPr bwMode="auto">
            <a:xfrm>
              <a:off x="5009473" y="5820928"/>
              <a:ext cx="754063" cy="712608"/>
            </a:xfrm>
            <a:prstGeom prst="rect">
              <a:avLst/>
            </a:prstGeom>
            <a:noFill/>
            <a:ln w="9525">
              <a:noFill/>
              <a:miter lim="800000"/>
              <a:headEnd/>
              <a:tailEnd/>
            </a:ln>
          </p:spPr>
        </p:pic>
        <p:sp>
          <p:nvSpPr>
            <p:cNvPr id="57" name="TextBox 51"/>
            <p:cNvSpPr txBox="1">
              <a:spLocks noChangeArrowheads="1"/>
            </p:cNvSpPr>
            <p:nvPr/>
          </p:nvSpPr>
          <p:spPr bwMode="auto">
            <a:xfrm>
              <a:off x="3700225" y="4164389"/>
              <a:ext cx="641615" cy="261610"/>
            </a:xfrm>
            <a:prstGeom prst="rect">
              <a:avLst/>
            </a:prstGeom>
            <a:noFill/>
            <a:ln w="9525">
              <a:noFill/>
              <a:miter lim="800000"/>
              <a:headEnd/>
              <a:tailEnd/>
            </a:ln>
          </p:spPr>
          <p:txBody>
            <a:bodyPr>
              <a:spAutoFit/>
            </a:bodyPr>
            <a:lstStyle/>
            <a:p>
              <a:pPr algn="ctr" defTabSz="914400"/>
              <a:r>
                <a:rPr lang="en-US" sz="1100" b="1" dirty="0">
                  <a:solidFill>
                    <a:schemeClr val="bg1"/>
                  </a:solidFill>
                  <a:latin typeface="Trebuchet MS" pitchFamily="34" charset="0"/>
                </a:rPr>
                <a:t>CPU</a:t>
              </a:r>
            </a:p>
          </p:txBody>
        </p:sp>
        <p:sp>
          <p:nvSpPr>
            <p:cNvPr id="58" name="TextBox 51"/>
            <p:cNvSpPr txBox="1">
              <a:spLocks noChangeArrowheads="1"/>
            </p:cNvSpPr>
            <p:nvPr/>
          </p:nvSpPr>
          <p:spPr bwMode="auto">
            <a:xfrm>
              <a:off x="5059369" y="4996190"/>
              <a:ext cx="641614" cy="261610"/>
            </a:xfrm>
            <a:prstGeom prst="rect">
              <a:avLst/>
            </a:prstGeom>
            <a:noFill/>
            <a:ln w="9525">
              <a:noFill/>
              <a:miter lim="800000"/>
              <a:headEnd/>
              <a:tailEnd/>
            </a:ln>
          </p:spPr>
          <p:txBody>
            <a:bodyPr>
              <a:spAutoFit/>
            </a:bodyPr>
            <a:lstStyle/>
            <a:p>
              <a:pPr algn="ctr" defTabSz="914400"/>
              <a:r>
                <a:rPr lang="en-US" sz="1100" b="1" dirty="0">
                  <a:solidFill>
                    <a:schemeClr val="bg1"/>
                  </a:solidFill>
                  <a:latin typeface="Trebuchet MS" pitchFamily="34" charset="0"/>
                </a:rPr>
                <a:t>GPU</a:t>
              </a:r>
            </a:p>
          </p:txBody>
        </p:sp>
        <p:pic>
          <p:nvPicPr>
            <p:cNvPr id="59" name="Picture 130" descr="Intel_CPU.png"/>
            <p:cNvPicPr>
              <a:picLocks noChangeAspect="1"/>
            </p:cNvPicPr>
            <p:nvPr/>
          </p:nvPicPr>
          <p:blipFill>
            <a:blip r:embed="rId2" cstate="print"/>
            <a:srcRect/>
            <a:stretch>
              <a:fillRect/>
            </a:stretch>
          </p:blipFill>
          <p:spPr bwMode="auto">
            <a:xfrm>
              <a:off x="3767846" y="4840202"/>
              <a:ext cx="515938" cy="630128"/>
            </a:xfrm>
            <a:prstGeom prst="rect">
              <a:avLst/>
            </a:prstGeom>
            <a:noFill/>
            <a:ln w="9525">
              <a:noFill/>
              <a:miter lim="800000"/>
              <a:headEnd/>
              <a:tailEnd/>
            </a:ln>
          </p:spPr>
        </p:pic>
        <p:sp>
          <p:nvSpPr>
            <p:cNvPr id="60" name="TextBox 51"/>
            <p:cNvSpPr txBox="1">
              <a:spLocks noChangeArrowheads="1"/>
            </p:cNvSpPr>
            <p:nvPr/>
          </p:nvSpPr>
          <p:spPr bwMode="auto">
            <a:xfrm>
              <a:off x="3708332" y="4976750"/>
              <a:ext cx="641615" cy="369332"/>
            </a:xfrm>
            <a:prstGeom prst="rect">
              <a:avLst/>
            </a:prstGeom>
            <a:noFill/>
            <a:ln w="9525">
              <a:noFill/>
              <a:miter lim="800000"/>
              <a:headEnd/>
              <a:tailEnd/>
            </a:ln>
          </p:spPr>
          <p:txBody>
            <a:bodyPr>
              <a:spAutoFit/>
            </a:bodyPr>
            <a:lstStyle/>
            <a:p>
              <a:pPr algn="ctr" defTabSz="914400"/>
              <a:r>
                <a:rPr lang="en-US" sz="900" b="1" dirty="0" smtClean="0">
                  <a:solidFill>
                    <a:schemeClr val="bg1"/>
                  </a:solidFill>
                  <a:latin typeface="Trebuchet MS" pitchFamily="34" charset="0"/>
                </a:rPr>
                <a:t>Chip</a:t>
              </a:r>
            </a:p>
            <a:p>
              <a:pPr algn="ctr" defTabSz="914400"/>
              <a:r>
                <a:rPr lang="en-US" sz="900" b="1" dirty="0" smtClean="0">
                  <a:solidFill>
                    <a:schemeClr val="bg1"/>
                  </a:solidFill>
                  <a:latin typeface="Trebuchet MS" pitchFamily="34" charset="0"/>
                </a:rPr>
                <a:t>set</a:t>
              </a:r>
              <a:endParaRPr lang="en-US" sz="900" b="1" dirty="0">
                <a:solidFill>
                  <a:schemeClr val="bg1"/>
                </a:solidFill>
                <a:latin typeface="Trebuchet MS" pitchFamily="34" charset="0"/>
              </a:endParaRPr>
            </a:p>
          </p:txBody>
        </p:sp>
        <p:sp>
          <p:nvSpPr>
            <p:cNvPr id="61" name="TextBox 51"/>
            <p:cNvSpPr txBox="1">
              <a:spLocks noChangeArrowheads="1"/>
            </p:cNvSpPr>
            <p:nvPr/>
          </p:nvSpPr>
          <p:spPr bwMode="auto">
            <a:xfrm>
              <a:off x="5065983" y="6000690"/>
              <a:ext cx="641615" cy="400110"/>
            </a:xfrm>
            <a:prstGeom prst="rect">
              <a:avLst/>
            </a:prstGeom>
            <a:noFill/>
            <a:ln w="9525">
              <a:noFill/>
              <a:miter lim="800000"/>
              <a:headEnd/>
              <a:tailEnd/>
            </a:ln>
          </p:spPr>
          <p:txBody>
            <a:bodyPr>
              <a:spAutoFit/>
            </a:bodyPr>
            <a:lstStyle/>
            <a:p>
              <a:pPr algn="ctr" defTabSz="914400">
                <a:defRPr/>
              </a:pPr>
              <a:r>
                <a:rPr lang="en-US" sz="1100" b="1" dirty="0">
                  <a:solidFill>
                    <a:schemeClr val="bg1"/>
                  </a:solidFill>
                  <a:effectLst>
                    <a:outerShdw blurRad="38100" dist="38100" dir="2700000" algn="tl">
                      <a:srgbClr val="000000">
                        <a:alpha val="43137"/>
                      </a:srgbClr>
                    </a:outerShdw>
                  </a:effectLst>
                  <a:latin typeface="Trebuchet MS" pitchFamily="34" charset="0"/>
                  <a:ea typeface="MS PGothic" pitchFamily="34" charset="-128"/>
                  <a:cs typeface="+mn-cs"/>
                </a:rPr>
                <a:t>GPU</a:t>
              </a:r>
            </a:p>
            <a:p>
              <a:pPr algn="ctr" defTabSz="914400">
                <a:defRPr/>
              </a:pPr>
              <a:r>
                <a:rPr lang="en-US" sz="900" b="1" dirty="0">
                  <a:solidFill>
                    <a:schemeClr val="bg1"/>
                  </a:solidFill>
                  <a:effectLst>
                    <a:outerShdw blurRad="38100" dist="38100" dir="2700000" algn="tl">
                      <a:srgbClr val="000000">
                        <a:alpha val="43137"/>
                      </a:srgbClr>
                    </a:outerShdw>
                  </a:effectLst>
                  <a:latin typeface="Trebuchet MS" pitchFamily="34" charset="0"/>
                  <a:ea typeface="MS PGothic" pitchFamily="34" charset="-128"/>
                  <a:cs typeface="+mn-cs"/>
                </a:rPr>
                <a:t>Memory</a:t>
              </a:r>
            </a:p>
          </p:txBody>
        </p:sp>
        <p:grpSp>
          <p:nvGrpSpPr>
            <p:cNvPr id="52" name="AutoShape 14"/>
            <p:cNvGrpSpPr>
              <a:grpSpLocks/>
            </p:cNvGrpSpPr>
            <p:nvPr/>
          </p:nvGrpSpPr>
          <p:grpSpPr bwMode="auto">
            <a:xfrm rot="16200000">
              <a:off x="4648687" y="3887481"/>
              <a:ext cx="137588" cy="751860"/>
              <a:chOff x="1444" y="2001"/>
              <a:chExt cx="196" cy="691"/>
            </a:xfrm>
          </p:grpSpPr>
          <p:pic>
            <p:nvPicPr>
              <p:cNvPr id="79" name="AutoShape 14"/>
              <p:cNvPicPr>
                <a:picLocks noChangeArrowheads="1"/>
              </p:cNvPicPr>
              <p:nvPr/>
            </p:nvPicPr>
            <p:blipFill>
              <a:blip r:embed="rId4" cstate="print"/>
              <a:srcRect/>
              <a:stretch>
                <a:fillRect/>
              </a:stretch>
            </p:blipFill>
            <p:spPr bwMode="auto">
              <a:xfrm>
                <a:off x="1444" y="2001"/>
                <a:ext cx="196" cy="691"/>
              </a:xfrm>
              <a:prstGeom prst="rect">
                <a:avLst/>
              </a:prstGeom>
              <a:noFill/>
              <a:ln w="9525">
                <a:noFill/>
                <a:miter lim="800000"/>
                <a:headEnd/>
                <a:tailEnd/>
              </a:ln>
            </p:spPr>
          </p:pic>
          <p:sp>
            <p:nvSpPr>
              <p:cNvPr id="80" name="Text Box 47"/>
              <p:cNvSpPr txBox="1">
                <a:spLocks noChangeArrowheads="1"/>
              </p:cNvSpPr>
              <p:nvPr/>
            </p:nvSpPr>
            <p:spPr bwMode="auto">
              <a:xfrm rot="5400000">
                <a:off x="1253" y="2305"/>
                <a:ext cx="582" cy="87"/>
              </a:xfrm>
              <a:prstGeom prst="rect">
                <a:avLst/>
              </a:prstGeom>
              <a:noFill/>
              <a:ln w="9525">
                <a:noFill/>
                <a:miter lim="800000"/>
                <a:headEnd/>
                <a:tailEnd/>
              </a:ln>
            </p:spPr>
            <p:txBody>
              <a:bodyPr rot="10800000" vert="eaVert" wrap="none" anchor="ctr"/>
              <a:lstStyle/>
              <a:p>
                <a:pPr algn="ctr" defTabSz="914400"/>
                <a:endParaRPr lang="en-US" sz="700" b="1">
                  <a:solidFill>
                    <a:schemeClr val="bg1"/>
                  </a:solidFill>
                  <a:latin typeface="Trebuchet MS" pitchFamily="34" charset="0"/>
                </a:endParaRPr>
              </a:p>
            </p:txBody>
          </p:sp>
        </p:grpSp>
        <p:grpSp>
          <p:nvGrpSpPr>
            <p:cNvPr id="53" name="AutoShape 14"/>
            <p:cNvGrpSpPr>
              <a:grpSpLocks/>
            </p:cNvGrpSpPr>
            <p:nvPr/>
          </p:nvGrpSpPr>
          <p:grpSpPr bwMode="auto">
            <a:xfrm rot="16200000">
              <a:off x="4517943" y="4809774"/>
              <a:ext cx="158750" cy="706438"/>
              <a:chOff x="1444" y="2001"/>
              <a:chExt cx="196" cy="691"/>
            </a:xfrm>
          </p:grpSpPr>
          <p:pic>
            <p:nvPicPr>
              <p:cNvPr id="77" name="AutoShape 14"/>
              <p:cNvPicPr>
                <a:picLocks noChangeArrowheads="1"/>
              </p:cNvPicPr>
              <p:nvPr/>
            </p:nvPicPr>
            <p:blipFill>
              <a:blip r:embed="rId4" cstate="print"/>
              <a:srcRect/>
              <a:stretch>
                <a:fillRect/>
              </a:stretch>
            </p:blipFill>
            <p:spPr bwMode="auto">
              <a:xfrm>
                <a:off x="1444" y="2001"/>
                <a:ext cx="196" cy="691"/>
              </a:xfrm>
              <a:prstGeom prst="rect">
                <a:avLst/>
              </a:prstGeom>
              <a:noFill/>
              <a:ln w="9525">
                <a:noFill/>
                <a:miter lim="800000"/>
                <a:headEnd/>
                <a:tailEnd/>
              </a:ln>
            </p:spPr>
          </p:pic>
          <p:sp>
            <p:nvSpPr>
              <p:cNvPr id="78" name="Text Box 47"/>
              <p:cNvSpPr txBox="1">
                <a:spLocks noChangeArrowheads="1"/>
              </p:cNvSpPr>
              <p:nvPr/>
            </p:nvSpPr>
            <p:spPr bwMode="auto">
              <a:xfrm rot="5400000">
                <a:off x="1253" y="2305"/>
                <a:ext cx="582" cy="87"/>
              </a:xfrm>
              <a:prstGeom prst="rect">
                <a:avLst/>
              </a:prstGeom>
              <a:noFill/>
              <a:ln w="9525">
                <a:noFill/>
                <a:miter lim="800000"/>
                <a:headEnd/>
                <a:tailEnd/>
              </a:ln>
            </p:spPr>
            <p:txBody>
              <a:bodyPr rot="10800000" vert="eaVert" wrap="none" anchor="ctr"/>
              <a:lstStyle/>
              <a:p>
                <a:pPr algn="ctr" defTabSz="914400"/>
                <a:endParaRPr lang="en-US" sz="700" b="1">
                  <a:solidFill>
                    <a:schemeClr val="bg1"/>
                  </a:solidFill>
                  <a:latin typeface="Trebuchet MS" pitchFamily="34" charset="0"/>
                </a:endParaRPr>
              </a:p>
            </p:txBody>
          </p:sp>
        </p:grpSp>
        <p:grpSp>
          <p:nvGrpSpPr>
            <p:cNvPr id="54" name="AutoShape 14"/>
            <p:cNvGrpSpPr>
              <a:grpSpLocks/>
            </p:cNvGrpSpPr>
            <p:nvPr/>
          </p:nvGrpSpPr>
          <p:grpSpPr bwMode="auto">
            <a:xfrm rot="16200000">
              <a:off x="3368329" y="4805810"/>
              <a:ext cx="148167" cy="682624"/>
              <a:chOff x="1444" y="2001"/>
              <a:chExt cx="196" cy="691"/>
            </a:xfrm>
          </p:grpSpPr>
          <p:pic>
            <p:nvPicPr>
              <p:cNvPr id="75" name="AutoShape 14"/>
              <p:cNvPicPr>
                <a:picLocks noChangeArrowheads="1"/>
              </p:cNvPicPr>
              <p:nvPr/>
            </p:nvPicPr>
            <p:blipFill>
              <a:blip r:embed="rId4" cstate="print"/>
              <a:srcRect/>
              <a:stretch>
                <a:fillRect/>
              </a:stretch>
            </p:blipFill>
            <p:spPr bwMode="auto">
              <a:xfrm>
                <a:off x="1444" y="2001"/>
                <a:ext cx="196" cy="691"/>
              </a:xfrm>
              <a:prstGeom prst="rect">
                <a:avLst/>
              </a:prstGeom>
              <a:noFill/>
              <a:ln w="9525">
                <a:noFill/>
                <a:miter lim="800000"/>
                <a:headEnd/>
                <a:tailEnd/>
              </a:ln>
            </p:spPr>
          </p:pic>
          <p:sp>
            <p:nvSpPr>
              <p:cNvPr id="76" name="Text Box 47"/>
              <p:cNvSpPr txBox="1">
                <a:spLocks noChangeArrowheads="1"/>
              </p:cNvSpPr>
              <p:nvPr/>
            </p:nvSpPr>
            <p:spPr bwMode="auto">
              <a:xfrm rot="5400000">
                <a:off x="1253" y="2305"/>
                <a:ext cx="582" cy="87"/>
              </a:xfrm>
              <a:prstGeom prst="rect">
                <a:avLst/>
              </a:prstGeom>
              <a:noFill/>
              <a:ln w="9525">
                <a:noFill/>
                <a:miter lim="800000"/>
                <a:headEnd/>
                <a:tailEnd/>
              </a:ln>
            </p:spPr>
            <p:txBody>
              <a:bodyPr rot="10800000" vert="eaVert" wrap="none" anchor="ctr"/>
              <a:lstStyle/>
              <a:p>
                <a:pPr algn="ctr" defTabSz="914400"/>
                <a:endParaRPr lang="en-US" sz="700" b="1">
                  <a:solidFill>
                    <a:schemeClr val="bg1"/>
                  </a:solidFill>
                  <a:latin typeface="Trebuchet MS" pitchFamily="34" charset="0"/>
                </a:endParaRPr>
              </a:p>
            </p:txBody>
          </p:sp>
        </p:grpSp>
        <p:sp>
          <p:nvSpPr>
            <p:cNvPr id="65" name="Freeform 64"/>
            <p:cNvSpPr/>
            <p:nvPr/>
          </p:nvSpPr>
          <p:spPr>
            <a:xfrm>
              <a:off x="4203537" y="4575619"/>
              <a:ext cx="861307" cy="1248832"/>
            </a:xfrm>
            <a:custGeom>
              <a:avLst/>
              <a:gdLst>
                <a:gd name="connsiteX0" fmla="*/ 1843391 w 2029838"/>
                <a:gd name="connsiteY0" fmla="*/ 1835285 h 1835285"/>
                <a:gd name="connsiteX1" fmla="*/ 1765570 w 2029838"/>
                <a:gd name="connsiteY1" fmla="*/ 1018162 h 1835285"/>
                <a:gd name="connsiteX2" fmla="*/ 257783 w 2029838"/>
                <a:gd name="connsiteY2" fmla="*/ 852792 h 1835285"/>
                <a:gd name="connsiteX3" fmla="*/ 218872 w 2029838"/>
                <a:gd name="connsiteY3" fmla="*/ 132945 h 1835285"/>
                <a:gd name="connsiteX4" fmla="*/ 1502923 w 2029838"/>
                <a:gd name="connsiteY4" fmla="*/ 55123 h 1835285"/>
                <a:gd name="connsiteX0" fmla="*/ 1832042 w 1925264"/>
                <a:gd name="connsiteY0" fmla="*/ 1835285 h 1835285"/>
                <a:gd name="connsiteX1" fmla="*/ 1375777 w 1925264"/>
                <a:gd name="connsiteY1" fmla="*/ 979252 h 1835285"/>
                <a:gd name="connsiteX2" fmla="*/ 246434 w 1925264"/>
                <a:gd name="connsiteY2" fmla="*/ 852792 h 1835285"/>
                <a:gd name="connsiteX3" fmla="*/ 207523 w 1925264"/>
                <a:gd name="connsiteY3" fmla="*/ 132945 h 1835285"/>
                <a:gd name="connsiteX4" fmla="*/ 1491574 w 1925264"/>
                <a:gd name="connsiteY4" fmla="*/ 55123 h 1835285"/>
                <a:gd name="connsiteX0" fmla="*/ 1820575 w 1913798"/>
                <a:gd name="connsiteY0" fmla="*/ 1815830 h 1815830"/>
                <a:gd name="connsiteX1" fmla="*/ 1375777 w 1913798"/>
                <a:gd name="connsiteY1" fmla="*/ 979252 h 1815830"/>
                <a:gd name="connsiteX2" fmla="*/ 246434 w 1913798"/>
                <a:gd name="connsiteY2" fmla="*/ 852792 h 1815830"/>
                <a:gd name="connsiteX3" fmla="*/ 207523 w 1913798"/>
                <a:gd name="connsiteY3" fmla="*/ 132945 h 1815830"/>
                <a:gd name="connsiteX4" fmla="*/ 1491574 w 1913798"/>
                <a:gd name="connsiteY4" fmla="*/ 55123 h 1815830"/>
                <a:gd name="connsiteX0" fmla="*/ 1820575 w 1820575"/>
                <a:gd name="connsiteY0" fmla="*/ 1815830 h 1815830"/>
                <a:gd name="connsiteX1" fmla="*/ 1375777 w 1820575"/>
                <a:gd name="connsiteY1" fmla="*/ 979252 h 1815830"/>
                <a:gd name="connsiteX2" fmla="*/ 246434 w 1820575"/>
                <a:gd name="connsiteY2" fmla="*/ 852792 h 1815830"/>
                <a:gd name="connsiteX3" fmla="*/ 207523 w 1820575"/>
                <a:gd name="connsiteY3" fmla="*/ 132945 h 1815830"/>
                <a:gd name="connsiteX4" fmla="*/ 1491574 w 1820575"/>
                <a:gd name="connsiteY4" fmla="*/ 55123 h 1815830"/>
                <a:gd name="connsiteX0" fmla="*/ 1820575 w 1820575"/>
                <a:gd name="connsiteY0" fmla="*/ 1815830 h 1815830"/>
                <a:gd name="connsiteX1" fmla="*/ 1375777 w 1820575"/>
                <a:gd name="connsiteY1" fmla="*/ 979252 h 1815830"/>
                <a:gd name="connsiteX2" fmla="*/ 246434 w 1820575"/>
                <a:gd name="connsiteY2" fmla="*/ 852792 h 1815830"/>
                <a:gd name="connsiteX3" fmla="*/ 207523 w 1820575"/>
                <a:gd name="connsiteY3" fmla="*/ 132945 h 1815830"/>
                <a:gd name="connsiteX4" fmla="*/ 1491574 w 1820575"/>
                <a:gd name="connsiteY4" fmla="*/ 55123 h 1815830"/>
                <a:gd name="connsiteX0" fmla="*/ 1820575 w 1820575"/>
                <a:gd name="connsiteY0" fmla="*/ 1815830 h 1815830"/>
                <a:gd name="connsiteX1" fmla="*/ 1387245 w 1820575"/>
                <a:gd name="connsiteY1" fmla="*/ 891703 h 1815830"/>
                <a:gd name="connsiteX2" fmla="*/ 246434 w 1820575"/>
                <a:gd name="connsiteY2" fmla="*/ 852792 h 1815830"/>
                <a:gd name="connsiteX3" fmla="*/ 207523 w 1820575"/>
                <a:gd name="connsiteY3" fmla="*/ 132945 h 1815830"/>
                <a:gd name="connsiteX4" fmla="*/ 1491574 w 1820575"/>
                <a:gd name="connsiteY4" fmla="*/ 55123 h 1815830"/>
                <a:gd name="connsiteX0" fmla="*/ 1812930 w 1812930"/>
                <a:gd name="connsiteY0" fmla="*/ 1801238 h 1801238"/>
                <a:gd name="connsiteX1" fmla="*/ 1379600 w 1812930"/>
                <a:gd name="connsiteY1" fmla="*/ 877111 h 1801238"/>
                <a:gd name="connsiteX2" fmla="*/ 284662 w 1812930"/>
                <a:gd name="connsiteY2" fmla="*/ 750651 h 1801238"/>
                <a:gd name="connsiteX3" fmla="*/ 199878 w 1812930"/>
                <a:gd name="connsiteY3" fmla="*/ 118353 h 1801238"/>
                <a:gd name="connsiteX4" fmla="*/ 1483929 w 1812930"/>
                <a:gd name="connsiteY4" fmla="*/ 40531 h 1801238"/>
                <a:gd name="connsiteX0" fmla="*/ 1830131 w 1830131"/>
                <a:gd name="connsiteY0" fmla="*/ 1801238 h 1801238"/>
                <a:gd name="connsiteX1" fmla="*/ 1396801 w 1830131"/>
                <a:gd name="connsiteY1" fmla="*/ 877111 h 1801238"/>
                <a:gd name="connsiteX2" fmla="*/ 198651 w 1830131"/>
                <a:gd name="connsiteY2" fmla="*/ 750651 h 1801238"/>
                <a:gd name="connsiteX3" fmla="*/ 217079 w 1830131"/>
                <a:gd name="connsiteY3" fmla="*/ 118353 h 1801238"/>
                <a:gd name="connsiteX4" fmla="*/ 1501130 w 1830131"/>
                <a:gd name="connsiteY4" fmla="*/ 40531 h 1801238"/>
                <a:gd name="connsiteX0" fmla="*/ 2014567 w 2014567"/>
                <a:gd name="connsiteY0" fmla="*/ 1780534 h 1780534"/>
                <a:gd name="connsiteX1" fmla="*/ 1396802 w 2014567"/>
                <a:gd name="connsiteY1" fmla="*/ 877111 h 1780534"/>
                <a:gd name="connsiteX2" fmla="*/ 198652 w 2014567"/>
                <a:gd name="connsiteY2" fmla="*/ 750651 h 1780534"/>
                <a:gd name="connsiteX3" fmla="*/ 217080 w 2014567"/>
                <a:gd name="connsiteY3" fmla="*/ 118353 h 1780534"/>
                <a:gd name="connsiteX4" fmla="*/ 1501131 w 2014567"/>
                <a:gd name="connsiteY4" fmla="*/ 40531 h 1780534"/>
                <a:gd name="connsiteX0" fmla="*/ 2043275 w 2043275"/>
                <a:gd name="connsiteY0" fmla="*/ 1780534 h 1780534"/>
                <a:gd name="connsiteX1" fmla="*/ 1609945 w 2043275"/>
                <a:gd name="connsiteY1" fmla="*/ 866760 h 1780534"/>
                <a:gd name="connsiteX2" fmla="*/ 227360 w 2043275"/>
                <a:gd name="connsiteY2" fmla="*/ 750651 h 1780534"/>
                <a:gd name="connsiteX3" fmla="*/ 245788 w 2043275"/>
                <a:gd name="connsiteY3" fmla="*/ 118353 h 1780534"/>
                <a:gd name="connsiteX4" fmla="*/ 1529839 w 2043275"/>
                <a:gd name="connsiteY4" fmla="*/ 40531 h 1780534"/>
                <a:gd name="connsiteX0" fmla="*/ 2041225 w 2041225"/>
                <a:gd name="connsiteY0" fmla="*/ 1780534 h 1780534"/>
                <a:gd name="connsiteX1" fmla="*/ 1595599 w 2041225"/>
                <a:gd name="connsiteY1" fmla="*/ 794296 h 1780534"/>
                <a:gd name="connsiteX2" fmla="*/ 225310 w 2041225"/>
                <a:gd name="connsiteY2" fmla="*/ 750651 h 1780534"/>
                <a:gd name="connsiteX3" fmla="*/ 243738 w 2041225"/>
                <a:gd name="connsiteY3" fmla="*/ 118353 h 1780534"/>
                <a:gd name="connsiteX4" fmla="*/ 1527789 w 2041225"/>
                <a:gd name="connsiteY4" fmla="*/ 40531 h 1780534"/>
                <a:gd name="connsiteX0" fmla="*/ 2016634 w 2016634"/>
                <a:gd name="connsiteY0" fmla="*/ 1771908 h 1771908"/>
                <a:gd name="connsiteX1" fmla="*/ 1571008 w 2016634"/>
                <a:gd name="connsiteY1" fmla="*/ 785670 h 1771908"/>
                <a:gd name="connsiteX2" fmla="*/ 225310 w 2016634"/>
                <a:gd name="connsiteY2" fmla="*/ 690266 h 1771908"/>
                <a:gd name="connsiteX3" fmla="*/ 219147 w 2016634"/>
                <a:gd name="connsiteY3" fmla="*/ 109727 h 1771908"/>
                <a:gd name="connsiteX4" fmla="*/ 1503198 w 2016634"/>
                <a:gd name="connsiteY4" fmla="*/ 31905 h 1771908"/>
                <a:gd name="connsiteX0" fmla="*/ 2016634 w 2016634"/>
                <a:gd name="connsiteY0" fmla="*/ 1777917 h 1777917"/>
                <a:gd name="connsiteX1" fmla="*/ 1571008 w 2016634"/>
                <a:gd name="connsiteY1" fmla="*/ 791679 h 1777917"/>
                <a:gd name="connsiteX2" fmla="*/ 225310 w 2016634"/>
                <a:gd name="connsiteY2" fmla="*/ 696275 h 1777917"/>
                <a:gd name="connsiteX3" fmla="*/ 219147 w 2016634"/>
                <a:gd name="connsiteY3" fmla="*/ 115736 h 1777917"/>
                <a:gd name="connsiteX4" fmla="*/ 1355650 w 2016634"/>
                <a:gd name="connsiteY4" fmla="*/ 27562 h 1777917"/>
                <a:gd name="connsiteX0" fmla="*/ 1475625 w 1779395"/>
                <a:gd name="connsiteY0" fmla="*/ 1756497 h 1756497"/>
                <a:gd name="connsiteX1" fmla="*/ 1571008 w 1779395"/>
                <a:gd name="connsiteY1" fmla="*/ 791679 h 1756497"/>
                <a:gd name="connsiteX2" fmla="*/ 225310 w 1779395"/>
                <a:gd name="connsiteY2" fmla="*/ 696275 h 1756497"/>
                <a:gd name="connsiteX3" fmla="*/ 219147 w 1779395"/>
                <a:gd name="connsiteY3" fmla="*/ 115736 h 1756497"/>
                <a:gd name="connsiteX4" fmla="*/ 1355650 w 1779395"/>
                <a:gd name="connsiteY4" fmla="*/ 27562 h 1756497"/>
                <a:gd name="connsiteX0" fmla="*/ 1444868 w 1444869"/>
                <a:gd name="connsiteY0" fmla="*/ 1756497 h 1756497"/>
                <a:gd name="connsiteX1" fmla="*/ 1195974 w 1444869"/>
                <a:gd name="connsiteY1" fmla="*/ 1027306 h 1756497"/>
                <a:gd name="connsiteX2" fmla="*/ 194553 w 1444869"/>
                <a:gd name="connsiteY2" fmla="*/ 696275 h 1756497"/>
                <a:gd name="connsiteX3" fmla="*/ 188390 w 1444869"/>
                <a:gd name="connsiteY3" fmla="*/ 115736 h 1756497"/>
                <a:gd name="connsiteX4" fmla="*/ 1324893 w 1444869"/>
                <a:gd name="connsiteY4" fmla="*/ 27562 h 1756497"/>
                <a:gd name="connsiteX0" fmla="*/ 1424375 w 1424375"/>
                <a:gd name="connsiteY0" fmla="*/ 1791484 h 1791484"/>
                <a:gd name="connsiteX1" fmla="*/ 1175481 w 1424375"/>
                <a:gd name="connsiteY1" fmla="*/ 1062293 h 1791484"/>
                <a:gd name="connsiteX2" fmla="*/ 297017 w 1424375"/>
                <a:gd name="connsiteY2" fmla="*/ 966891 h 1791484"/>
                <a:gd name="connsiteX3" fmla="*/ 167897 w 1424375"/>
                <a:gd name="connsiteY3" fmla="*/ 150723 h 1791484"/>
                <a:gd name="connsiteX4" fmla="*/ 1304400 w 1424375"/>
                <a:gd name="connsiteY4" fmla="*/ 62549 h 1791484"/>
                <a:gd name="connsiteX0" fmla="*/ 1266599 w 1266599"/>
                <a:gd name="connsiteY0" fmla="*/ 1845037 h 1845037"/>
                <a:gd name="connsiteX1" fmla="*/ 1017705 w 1266599"/>
                <a:gd name="connsiteY1" fmla="*/ 1115846 h 1845037"/>
                <a:gd name="connsiteX2" fmla="*/ 139241 w 1266599"/>
                <a:gd name="connsiteY2" fmla="*/ 1020444 h 1845037"/>
                <a:gd name="connsiteX3" fmla="*/ 182260 w 1266599"/>
                <a:gd name="connsiteY3" fmla="*/ 150724 h 1845037"/>
                <a:gd name="connsiteX4" fmla="*/ 1146624 w 1266599"/>
                <a:gd name="connsiteY4" fmla="*/ 116102 h 1845037"/>
                <a:gd name="connsiteX0" fmla="*/ 1274796 w 1274796"/>
                <a:gd name="connsiteY0" fmla="*/ 1845036 h 1845036"/>
                <a:gd name="connsiteX1" fmla="*/ 1075084 w 1274796"/>
                <a:gd name="connsiteY1" fmla="*/ 751694 h 1845036"/>
                <a:gd name="connsiteX2" fmla="*/ 147438 w 1274796"/>
                <a:gd name="connsiteY2" fmla="*/ 1020443 h 1845036"/>
                <a:gd name="connsiteX3" fmla="*/ 190457 w 1274796"/>
                <a:gd name="connsiteY3" fmla="*/ 150723 h 1845036"/>
                <a:gd name="connsiteX4" fmla="*/ 1154821 w 1274796"/>
                <a:gd name="connsiteY4" fmla="*/ 116101 h 1845036"/>
                <a:gd name="connsiteX0" fmla="*/ 1250204 w 1250204"/>
                <a:gd name="connsiteY0" fmla="*/ 1805765 h 1805765"/>
                <a:gd name="connsiteX1" fmla="*/ 1050492 w 1250204"/>
                <a:gd name="connsiteY1" fmla="*/ 712423 h 1805765"/>
                <a:gd name="connsiteX2" fmla="*/ 147438 w 1250204"/>
                <a:gd name="connsiteY2" fmla="*/ 745543 h 1805765"/>
                <a:gd name="connsiteX3" fmla="*/ 165865 w 1250204"/>
                <a:gd name="connsiteY3" fmla="*/ 111452 h 1805765"/>
                <a:gd name="connsiteX4" fmla="*/ 1130229 w 1250204"/>
                <a:gd name="connsiteY4" fmla="*/ 76830 h 1805765"/>
                <a:gd name="connsiteX0" fmla="*/ 1274795 w 1274795"/>
                <a:gd name="connsiteY0" fmla="*/ 1795055 h 1795055"/>
                <a:gd name="connsiteX1" fmla="*/ 1075083 w 1274795"/>
                <a:gd name="connsiteY1" fmla="*/ 701713 h 1795055"/>
                <a:gd name="connsiteX2" fmla="*/ 147438 w 1274795"/>
                <a:gd name="connsiteY2" fmla="*/ 670571 h 1795055"/>
                <a:gd name="connsiteX3" fmla="*/ 190456 w 1274795"/>
                <a:gd name="connsiteY3" fmla="*/ 100742 h 1795055"/>
                <a:gd name="connsiteX4" fmla="*/ 1154820 w 1274795"/>
                <a:gd name="connsiteY4" fmla="*/ 66120 h 1795055"/>
                <a:gd name="connsiteX0" fmla="*/ 1295288 w 1406426"/>
                <a:gd name="connsiteY0" fmla="*/ 1795055 h 1795055"/>
                <a:gd name="connsiteX1" fmla="*/ 1218533 w 1406426"/>
                <a:gd name="connsiteY1" fmla="*/ 733845 h 1795055"/>
                <a:gd name="connsiteX2" fmla="*/ 167931 w 1406426"/>
                <a:gd name="connsiteY2" fmla="*/ 670571 h 1795055"/>
                <a:gd name="connsiteX3" fmla="*/ 210949 w 1406426"/>
                <a:gd name="connsiteY3" fmla="*/ 100742 h 1795055"/>
                <a:gd name="connsiteX4" fmla="*/ 1175313 w 1406426"/>
                <a:gd name="connsiteY4" fmla="*/ 66120 h 1795055"/>
                <a:gd name="connsiteX0" fmla="*/ 1289140 w 1363392"/>
                <a:gd name="connsiteY0" fmla="*/ 1795055 h 1795055"/>
                <a:gd name="connsiteX1" fmla="*/ 1175499 w 1363392"/>
                <a:gd name="connsiteY1" fmla="*/ 723135 h 1795055"/>
                <a:gd name="connsiteX2" fmla="*/ 161783 w 1363392"/>
                <a:gd name="connsiteY2" fmla="*/ 670571 h 1795055"/>
                <a:gd name="connsiteX3" fmla="*/ 204801 w 1363392"/>
                <a:gd name="connsiteY3" fmla="*/ 100742 h 1795055"/>
                <a:gd name="connsiteX4" fmla="*/ 1169165 w 1363392"/>
                <a:gd name="connsiteY4" fmla="*/ 66120 h 1795055"/>
                <a:gd name="connsiteX0" fmla="*/ 1295288 w 1369540"/>
                <a:gd name="connsiteY0" fmla="*/ 1805765 h 1805765"/>
                <a:gd name="connsiteX1" fmla="*/ 1181647 w 1369540"/>
                <a:gd name="connsiteY1" fmla="*/ 733845 h 1805765"/>
                <a:gd name="connsiteX2" fmla="*/ 167931 w 1369540"/>
                <a:gd name="connsiteY2" fmla="*/ 681281 h 1805765"/>
                <a:gd name="connsiteX3" fmla="*/ 174062 w 1369540"/>
                <a:gd name="connsiteY3" fmla="*/ 100742 h 1805765"/>
                <a:gd name="connsiteX4" fmla="*/ 1175313 w 1369540"/>
                <a:gd name="connsiteY4" fmla="*/ 76830 h 1805765"/>
                <a:gd name="connsiteX0" fmla="*/ 1352650 w 1613842"/>
                <a:gd name="connsiteY0" fmla="*/ 1814690 h 1814690"/>
                <a:gd name="connsiteX1" fmla="*/ 1239009 w 1613842"/>
                <a:gd name="connsiteY1" fmla="*/ 742770 h 1814690"/>
                <a:gd name="connsiteX2" fmla="*/ 225293 w 1613842"/>
                <a:gd name="connsiteY2" fmla="*/ 690206 h 1814690"/>
                <a:gd name="connsiteX3" fmla="*/ 231424 w 1613842"/>
                <a:gd name="connsiteY3" fmla="*/ 109667 h 1814690"/>
                <a:gd name="connsiteX4" fmla="*/ 1613841 w 1613842"/>
                <a:gd name="connsiteY4" fmla="*/ 32204 h 1814690"/>
                <a:gd name="connsiteX0" fmla="*/ 1299369 w 1373621"/>
                <a:gd name="connsiteY0" fmla="*/ 1814690 h 1814690"/>
                <a:gd name="connsiteX1" fmla="*/ 1185728 w 1373621"/>
                <a:gd name="connsiteY1" fmla="*/ 742770 h 1814690"/>
                <a:gd name="connsiteX2" fmla="*/ 172012 w 1373621"/>
                <a:gd name="connsiteY2" fmla="*/ 690206 h 1814690"/>
                <a:gd name="connsiteX3" fmla="*/ 178143 w 1373621"/>
                <a:gd name="connsiteY3" fmla="*/ 109667 h 1814690"/>
                <a:gd name="connsiteX4" fmla="*/ 1240872 w 1373621"/>
                <a:gd name="connsiteY4" fmla="*/ 32204 h 1814690"/>
                <a:gd name="connsiteX0" fmla="*/ 1299369 w 1308852"/>
                <a:gd name="connsiteY0" fmla="*/ 1814690 h 1814690"/>
                <a:gd name="connsiteX1" fmla="*/ 1120958 w 1308852"/>
                <a:gd name="connsiteY1" fmla="*/ 742770 h 1814690"/>
                <a:gd name="connsiteX2" fmla="*/ 172012 w 1308852"/>
                <a:gd name="connsiteY2" fmla="*/ 690206 h 1814690"/>
                <a:gd name="connsiteX3" fmla="*/ 178143 w 1308852"/>
                <a:gd name="connsiteY3" fmla="*/ 109667 h 1814690"/>
                <a:gd name="connsiteX4" fmla="*/ 1240872 w 1308852"/>
                <a:gd name="connsiteY4" fmla="*/ 32204 h 1814690"/>
                <a:gd name="connsiteX0" fmla="*/ 1260507 w 1302373"/>
                <a:gd name="connsiteY0" fmla="*/ 1756152 h 1756152"/>
                <a:gd name="connsiteX1" fmla="*/ 1120958 w 1302373"/>
                <a:gd name="connsiteY1" fmla="*/ 742770 h 1756152"/>
                <a:gd name="connsiteX2" fmla="*/ 172012 w 1302373"/>
                <a:gd name="connsiteY2" fmla="*/ 690206 h 1756152"/>
                <a:gd name="connsiteX3" fmla="*/ 178143 w 1302373"/>
                <a:gd name="connsiteY3" fmla="*/ 109667 h 1756152"/>
                <a:gd name="connsiteX4" fmla="*/ 1240872 w 1302373"/>
                <a:gd name="connsiteY4" fmla="*/ 32204 h 1756152"/>
                <a:gd name="connsiteX0" fmla="*/ 1260507 w 1365793"/>
                <a:gd name="connsiteY0" fmla="*/ 1756152 h 1756152"/>
                <a:gd name="connsiteX1" fmla="*/ 1184378 w 1365793"/>
                <a:gd name="connsiteY1" fmla="*/ 742770 h 1756152"/>
                <a:gd name="connsiteX2" fmla="*/ 172012 w 1365793"/>
                <a:gd name="connsiteY2" fmla="*/ 690206 h 1756152"/>
                <a:gd name="connsiteX3" fmla="*/ 178143 w 1365793"/>
                <a:gd name="connsiteY3" fmla="*/ 109667 h 1756152"/>
                <a:gd name="connsiteX4" fmla="*/ 1240872 w 1365793"/>
                <a:gd name="connsiteY4" fmla="*/ 32204 h 1756152"/>
                <a:gd name="connsiteX0" fmla="*/ 1271078 w 1376365"/>
                <a:gd name="connsiteY0" fmla="*/ 1765448 h 1765448"/>
                <a:gd name="connsiteX1" fmla="*/ 1194949 w 1376365"/>
                <a:gd name="connsiteY1" fmla="*/ 752066 h 1765448"/>
                <a:gd name="connsiteX2" fmla="*/ 182583 w 1376365"/>
                <a:gd name="connsiteY2" fmla="*/ 699502 h 1765448"/>
                <a:gd name="connsiteX3" fmla="*/ 188714 w 1376365"/>
                <a:gd name="connsiteY3" fmla="*/ 118963 h 1765448"/>
                <a:gd name="connsiteX4" fmla="*/ 1314864 w 1376365"/>
                <a:gd name="connsiteY4" fmla="*/ 27562 h 1765448"/>
                <a:gd name="connsiteX0" fmla="*/ 1271077 w 1376364"/>
                <a:gd name="connsiteY0" fmla="*/ 1765448 h 1765448"/>
                <a:gd name="connsiteX1" fmla="*/ 1194948 w 1376364"/>
                <a:gd name="connsiteY1" fmla="*/ 752066 h 1765448"/>
                <a:gd name="connsiteX2" fmla="*/ 182582 w 1376364"/>
                <a:gd name="connsiteY2" fmla="*/ 579811 h 1765448"/>
                <a:gd name="connsiteX3" fmla="*/ 188713 w 1376364"/>
                <a:gd name="connsiteY3" fmla="*/ 118963 h 1765448"/>
                <a:gd name="connsiteX4" fmla="*/ 1314863 w 1376364"/>
                <a:gd name="connsiteY4" fmla="*/ 27562 h 1765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364" h="1765448">
                  <a:moveTo>
                    <a:pt x="1271077" y="1765448"/>
                  </a:moveTo>
                  <a:cubicBezTo>
                    <a:pt x="1261088" y="1448488"/>
                    <a:pt x="1376364" y="949672"/>
                    <a:pt x="1194948" y="752066"/>
                  </a:cubicBezTo>
                  <a:cubicBezTo>
                    <a:pt x="1013532" y="554460"/>
                    <a:pt x="350288" y="685328"/>
                    <a:pt x="182582" y="579811"/>
                  </a:cubicBezTo>
                  <a:cubicBezTo>
                    <a:pt x="14876" y="474294"/>
                    <a:pt x="0" y="211004"/>
                    <a:pt x="188713" y="118963"/>
                  </a:cubicBezTo>
                  <a:cubicBezTo>
                    <a:pt x="377426" y="26922"/>
                    <a:pt x="776599" y="0"/>
                    <a:pt x="1314863" y="27562"/>
                  </a:cubicBezTo>
                </a:path>
              </a:pathLst>
            </a:custGeom>
            <a:noFill/>
            <a:ln w="76200" cmpd="sng">
              <a:solidFill>
                <a:srgbClr val="FF9900"/>
              </a:solidFill>
              <a:round/>
              <a:headEnd type="triangle" w="med" len="med"/>
              <a:tailEnd type="none" w="med" len="med"/>
            </a:ln>
          </p:spPr>
          <p:txBody>
            <a:bodyPr/>
            <a:lstStyle/>
            <a:p>
              <a:endParaRPr lang="en-US" sz="1200">
                <a:latin typeface="Arial" charset="0"/>
                <a:cs typeface="Arial" charset="0"/>
              </a:endParaRPr>
            </a:p>
          </p:txBody>
        </p:sp>
        <p:sp>
          <p:nvSpPr>
            <p:cNvPr id="66" name="Freeform 65"/>
            <p:cNvSpPr/>
            <p:nvPr/>
          </p:nvSpPr>
          <p:spPr>
            <a:xfrm>
              <a:off x="4202044" y="4109953"/>
              <a:ext cx="835802" cy="292279"/>
            </a:xfrm>
            <a:custGeom>
              <a:avLst/>
              <a:gdLst>
                <a:gd name="connsiteX0" fmla="*/ 963039 w 1021405"/>
                <a:gd name="connsiteY0" fmla="*/ 350196 h 350196"/>
                <a:gd name="connsiteX1" fmla="*/ 9728 w 1021405"/>
                <a:gd name="connsiteY1" fmla="*/ 233464 h 350196"/>
                <a:gd name="connsiteX2" fmla="*/ 1021405 w 1021405"/>
                <a:gd name="connsiteY2" fmla="*/ 0 h 350196"/>
                <a:gd name="connsiteX0" fmla="*/ 1092911 w 1151277"/>
                <a:gd name="connsiteY0" fmla="*/ 350196 h 350196"/>
                <a:gd name="connsiteX1" fmla="*/ 139600 w 1151277"/>
                <a:gd name="connsiteY1" fmla="*/ 233464 h 350196"/>
                <a:gd name="connsiteX2" fmla="*/ 255308 w 1151277"/>
                <a:gd name="connsiteY2" fmla="*/ 175098 h 350196"/>
                <a:gd name="connsiteX3" fmla="*/ 1151277 w 1151277"/>
                <a:gd name="connsiteY3" fmla="*/ 0 h 350196"/>
                <a:gd name="connsiteX0" fmla="*/ 1092911 w 1151277"/>
                <a:gd name="connsiteY0" fmla="*/ 350196 h 350196"/>
                <a:gd name="connsiteX1" fmla="*/ 139600 w 1151277"/>
                <a:gd name="connsiteY1" fmla="*/ 233464 h 350196"/>
                <a:gd name="connsiteX2" fmla="*/ 201549 w 1151277"/>
                <a:gd name="connsiteY2" fmla="*/ 68093 h 350196"/>
                <a:gd name="connsiteX3" fmla="*/ 1151277 w 1151277"/>
                <a:gd name="connsiteY3" fmla="*/ 0 h 350196"/>
                <a:gd name="connsiteX0" fmla="*/ 1092911 w 1151277"/>
                <a:gd name="connsiteY0" fmla="*/ 350196 h 350196"/>
                <a:gd name="connsiteX1" fmla="*/ 139600 w 1151277"/>
                <a:gd name="connsiteY1" fmla="*/ 282102 h 350196"/>
                <a:gd name="connsiteX2" fmla="*/ 201549 w 1151277"/>
                <a:gd name="connsiteY2" fmla="*/ 68093 h 350196"/>
                <a:gd name="connsiteX3" fmla="*/ 1151277 w 1151277"/>
                <a:gd name="connsiteY3" fmla="*/ 0 h 350196"/>
                <a:gd name="connsiteX0" fmla="*/ 1092911 w 1648037"/>
                <a:gd name="connsiteY0" fmla="*/ 350196 h 350196"/>
                <a:gd name="connsiteX1" fmla="*/ 1489152 w 1648037"/>
                <a:gd name="connsiteY1" fmla="*/ 301558 h 350196"/>
                <a:gd name="connsiteX2" fmla="*/ 139600 w 1648037"/>
                <a:gd name="connsiteY2" fmla="*/ 282102 h 350196"/>
                <a:gd name="connsiteX3" fmla="*/ 201549 w 1648037"/>
                <a:gd name="connsiteY3" fmla="*/ 68093 h 350196"/>
                <a:gd name="connsiteX4" fmla="*/ 1151277 w 1648037"/>
                <a:gd name="connsiteY4" fmla="*/ 0 h 350196"/>
                <a:gd name="connsiteX0" fmla="*/ 1118373 w 1673499"/>
                <a:gd name="connsiteY0" fmla="*/ 330741 h 330741"/>
                <a:gd name="connsiteX1" fmla="*/ 1514614 w 1673499"/>
                <a:gd name="connsiteY1" fmla="*/ 282103 h 330741"/>
                <a:gd name="connsiteX2" fmla="*/ 165062 w 1673499"/>
                <a:gd name="connsiteY2" fmla="*/ 262647 h 330741"/>
                <a:gd name="connsiteX3" fmla="*/ 227011 w 1673499"/>
                <a:gd name="connsiteY3" fmla="*/ 48638 h 330741"/>
                <a:gd name="connsiteX4" fmla="*/ 1527129 w 1673499"/>
                <a:gd name="connsiteY4" fmla="*/ 0 h 330741"/>
                <a:gd name="connsiteX0" fmla="*/ 1118373 w 1527129"/>
                <a:gd name="connsiteY0" fmla="*/ 330741 h 330741"/>
                <a:gd name="connsiteX1" fmla="*/ 165062 w 1527129"/>
                <a:gd name="connsiteY1" fmla="*/ 262647 h 330741"/>
                <a:gd name="connsiteX2" fmla="*/ 227011 w 1527129"/>
                <a:gd name="connsiteY2" fmla="*/ 48638 h 330741"/>
                <a:gd name="connsiteX3" fmla="*/ 1527129 w 1527129"/>
                <a:gd name="connsiteY3" fmla="*/ 0 h 330741"/>
                <a:gd name="connsiteX0" fmla="*/ 1525258 w 1571111"/>
                <a:gd name="connsiteY0" fmla="*/ 301558 h 304800"/>
                <a:gd name="connsiteX1" fmla="*/ 209044 w 1571111"/>
                <a:gd name="connsiteY1" fmla="*/ 262647 h 304800"/>
                <a:gd name="connsiteX2" fmla="*/ 270993 w 1571111"/>
                <a:gd name="connsiteY2" fmla="*/ 48638 h 304800"/>
                <a:gd name="connsiteX3" fmla="*/ 1571111 w 1571111"/>
                <a:gd name="connsiteY3" fmla="*/ 0 h 304800"/>
              </a:gdLst>
              <a:ahLst/>
              <a:cxnLst>
                <a:cxn ang="0">
                  <a:pos x="connsiteX0" y="connsiteY0"/>
                </a:cxn>
                <a:cxn ang="0">
                  <a:pos x="connsiteX1" y="connsiteY1"/>
                </a:cxn>
                <a:cxn ang="0">
                  <a:pos x="connsiteX2" y="connsiteY2"/>
                </a:cxn>
                <a:cxn ang="0">
                  <a:pos x="connsiteX3" y="connsiteY3"/>
                </a:cxn>
              </a:cxnLst>
              <a:rect l="l" t="t" r="r" b="b"/>
              <a:pathLst>
                <a:path w="1571111" h="304800">
                  <a:moveTo>
                    <a:pt x="1525258" y="301558"/>
                  </a:moveTo>
                  <a:cubicBezTo>
                    <a:pt x="1326652" y="287372"/>
                    <a:pt x="418088" y="304800"/>
                    <a:pt x="209044" y="262647"/>
                  </a:cubicBezTo>
                  <a:cubicBezTo>
                    <a:pt x="0" y="220494"/>
                    <a:pt x="43982" y="92412"/>
                    <a:pt x="270993" y="48638"/>
                  </a:cubicBezTo>
                  <a:cubicBezTo>
                    <a:pt x="498004" y="4864"/>
                    <a:pt x="1421783" y="29183"/>
                    <a:pt x="1571111" y="0"/>
                  </a:cubicBezTo>
                </a:path>
              </a:pathLst>
            </a:custGeom>
            <a:noFill/>
            <a:ln w="76200" cmpd="sng">
              <a:solidFill>
                <a:srgbClr val="FF0000"/>
              </a:solidFill>
              <a:round/>
              <a:headEnd type="triangle" w="med" len="med"/>
              <a:tailEnd type="none" w="med" len="med"/>
            </a:ln>
          </p:spPr>
          <p:txBody>
            <a:bodyPr/>
            <a:lstStyle/>
            <a:p>
              <a:endParaRPr lang="en-US" sz="1200"/>
            </a:p>
          </p:txBody>
        </p:sp>
        <p:sp>
          <p:nvSpPr>
            <p:cNvPr id="67" name="Freeform 66"/>
            <p:cNvSpPr/>
            <p:nvPr/>
          </p:nvSpPr>
          <p:spPr>
            <a:xfrm>
              <a:off x="3148046" y="3908869"/>
              <a:ext cx="1889800" cy="1128822"/>
            </a:xfrm>
            <a:custGeom>
              <a:avLst/>
              <a:gdLst>
                <a:gd name="connsiteX0" fmla="*/ 2324910 w 2324910"/>
                <a:gd name="connsiteY0" fmla="*/ 136187 h 1486711"/>
                <a:gd name="connsiteX1" fmla="*/ 1138136 w 2324910"/>
                <a:gd name="connsiteY1" fmla="*/ 194553 h 1486711"/>
                <a:gd name="connsiteX2" fmla="*/ 933855 w 2324910"/>
                <a:gd name="connsiteY2" fmla="*/ 1303507 h 1486711"/>
                <a:gd name="connsiteX3" fmla="*/ 0 w 2324910"/>
                <a:gd name="connsiteY3" fmla="*/ 1293779 h 1486711"/>
                <a:gd name="connsiteX0" fmla="*/ 2324910 w 2324910"/>
                <a:gd name="connsiteY0" fmla="*/ 119974 h 1374032"/>
                <a:gd name="connsiteX1" fmla="*/ 1138136 w 2324910"/>
                <a:gd name="connsiteY1" fmla="*/ 178340 h 1374032"/>
                <a:gd name="connsiteX2" fmla="*/ 933855 w 2324910"/>
                <a:gd name="connsiteY2" fmla="*/ 1190017 h 1374032"/>
                <a:gd name="connsiteX3" fmla="*/ 0 w 2324910"/>
                <a:gd name="connsiteY3" fmla="*/ 1277566 h 1374032"/>
                <a:gd name="connsiteX0" fmla="*/ 2324910 w 2324910"/>
                <a:gd name="connsiteY0" fmla="*/ 100518 h 1354576"/>
                <a:gd name="connsiteX1" fmla="*/ 943582 w 2324910"/>
                <a:gd name="connsiteY1" fmla="*/ 178340 h 1354576"/>
                <a:gd name="connsiteX2" fmla="*/ 933855 w 2324910"/>
                <a:gd name="connsiteY2" fmla="*/ 1170561 h 1354576"/>
                <a:gd name="connsiteX3" fmla="*/ 0 w 2324910"/>
                <a:gd name="connsiteY3" fmla="*/ 1258110 h 1354576"/>
                <a:gd name="connsiteX0" fmla="*/ 2081718 w 2081718"/>
                <a:gd name="connsiteY0" fmla="*/ 92412 h 1356198"/>
                <a:gd name="connsiteX1" fmla="*/ 943582 w 2081718"/>
                <a:gd name="connsiteY1" fmla="*/ 179962 h 1356198"/>
                <a:gd name="connsiteX2" fmla="*/ 933855 w 2081718"/>
                <a:gd name="connsiteY2" fmla="*/ 1172183 h 1356198"/>
                <a:gd name="connsiteX3" fmla="*/ 0 w 2081718"/>
                <a:gd name="connsiteY3" fmla="*/ 1259732 h 1356198"/>
                <a:gd name="connsiteX0" fmla="*/ 2149811 w 2149811"/>
                <a:gd name="connsiteY0" fmla="*/ 84305 h 1357819"/>
                <a:gd name="connsiteX1" fmla="*/ 943582 w 2149811"/>
                <a:gd name="connsiteY1" fmla="*/ 181583 h 1357819"/>
                <a:gd name="connsiteX2" fmla="*/ 933855 w 2149811"/>
                <a:gd name="connsiteY2" fmla="*/ 1173804 h 1357819"/>
                <a:gd name="connsiteX3" fmla="*/ 0 w 2149811"/>
                <a:gd name="connsiteY3" fmla="*/ 1261353 h 1357819"/>
                <a:gd name="connsiteX0" fmla="*/ 2383275 w 2383275"/>
                <a:gd name="connsiteY0" fmla="*/ 141049 h 1346470"/>
                <a:gd name="connsiteX1" fmla="*/ 943582 w 2383275"/>
                <a:gd name="connsiteY1" fmla="*/ 170234 h 1346470"/>
                <a:gd name="connsiteX2" fmla="*/ 933855 w 2383275"/>
                <a:gd name="connsiteY2" fmla="*/ 1162455 h 1346470"/>
                <a:gd name="connsiteX3" fmla="*/ 0 w 2383275"/>
                <a:gd name="connsiteY3" fmla="*/ 1250004 h 1346470"/>
                <a:gd name="connsiteX0" fmla="*/ 2383275 w 2383275"/>
                <a:gd name="connsiteY0" fmla="*/ 100517 h 1354577"/>
                <a:gd name="connsiteX1" fmla="*/ 943582 w 2383275"/>
                <a:gd name="connsiteY1" fmla="*/ 178341 h 1354577"/>
                <a:gd name="connsiteX2" fmla="*/ 933855 w 2383275"/>
                <a:gd name="connsiteY2" fmla="*/ 1170562 h 1354577"/>
                <a:gd name="connsiteX3" fmla="*/ 0 w 2383275"/>
                <a:gd name="connsiteY3" fmla="*/ 1258111 h 1354577"/>
                <a:gd name="connsiteX0" fmla="*/ 2169266 w 2169266"/>
                <a:gd name="connsiteY0" fmla="*/ 76198 h 1359441"/>
                <a:gd name="connsiteX1" fmla="*/ 943582 w 2169266"/>
                <a:gd name="connsiteY1" fmla="*/ 183205 h 1359441"/>
                <a:gd name="connsiteX2" fmla="*/ 933855 w 2169266"/>
                <a:gd name="connsiteY2" fmla="*/ 1175426 h 1359441"/>
                <a:gd name="connsiteX3" fmla="*/ 0 w 2169266"/>
                <a:gd name="connsiteY3" fmla="*/ 1262975 h 1359441"/>
                <a:gd name="connsiteX0" fmla="*/ 2169266 w 2169266"/>
                <a:gd name="connsiteY0" fmla="*/ 68094 h 1351337"/>
                <a:gd name="connsiteX1" fmla="*/ 865761 w 2169266"/>
                <a:gd name="connsiteY1" fmla="*/ 204284 h 1351337"/>
                <a:gd name="connsiteX2" fmla="*/ 933855 w 2169266"/>
                <a:gd name="connsiteY2" fmla="*/ 1167322 h 1351337"/>
                <a:gd name="connsiteX3" fmla="*/ 0 w 2169266"/>
                <a:gd name="connsiteY3" fmla="*/ 1254871 h 1351337"/>
                <a:gd name="connsiteX0" fmla="*/ 2169266 w 2169266"/>
                <a:gd name="connsiteY0" fmla="*/ 68094 h 1371603"/>
                <a:gd name="connsiteX1" fmla="*/ 865761 w 2169266"/>
                <a:gd name="connsiteY1" fmla="*/ 204284 h 1371603"/>
                <a:gd name="connsiteX2" fmla="*/ 846306 w 2169266"/>
                <a:gd name="connsiteY2" fmla="*/ 1196505 h 1371603"/>
                <a:gd name="connsiteX3" fmla="*/ 0 w 2169266"/>
                <a:gd name="connsiteY3" fmla="*/ 1254871 h 1371603"/>
                <a:gd name="connsiteX0" fmla="*/ 2169266 w 2169266"/>
                <a:gd name="connsiteY0" fmla="*/ 129700 h 1446179"/>
                <a:gd name="connsiteX1" fmla="*/ 817123 w 2169266"/>
                <a:gd name="connsiteY1" fmla="*/ 188068 h 1446179"/>
                <a:gd name="connsiteX2" fmla="*/ 846306 w 2169266"/>
                <a:gd name="connsiteY2" fmla="*/ 1258111 h 1446179"/>
                <a:gd name="connsiteX3" fmla="*/ 0 w 2169266"/>
                <a:gd name="connsiteY3" fmla="*/ 1316477 h 1446179"/>
                <a:gd name="connsiteX0" fmla="*/ 2169266 w 2169266"/>
                <a:gd name="connsiteY0" fmla="*/ 124837 h 1412133"/>
                <a:gd name="connsiteX1" fmla="*/ 817123 w 2169266"/>
                <a:gd name="connsiteY1" fmla="*/ 183205 h 1412133"/>
                <a:gd name="connsiteX2" fmla="*/ 749029 w 2169266"/>
                <a:gd name="connsiteY2" fmla="*/ 1224065 h 1412133"/>
                <a:gd name="connsiteX3" fmla="*/ 0 w 2169266"/>
                <a:gd name="connsiteY3" fmla="*/ 1311614 h 1412133"/>
                <a:gd name="connsiteX0" fmla="*/ 2169266 w 2169266"/>
                <a:gd name="connsiteY0" fmla="*/ 68094 h 1351337"/>
                <a:gd name="connsiteX1" fmla="*/ 875489 w 2169266"/>
                <a:gd name="connsiteY1" fmla="*/ 291833 h 1351337"/>
                <a:gd name="connsiteX2" fmla="*/ 749029 w 2169266"/>
                <a:gd name="connsiteY2" fmla="*/ 1167322 h 1351337"/>
                <a:gd name="connsiteX3" fmla="*/ 0 w 2169266"/>
                <a:gd name="connsiteY3" fmla="*/ 1254871 h 1351337"/>
                <a:gd name="connsiteX0" fmla="*/ 2169266 w 2169266"/>
                <a:gd name="connsiteY0" fmla="*/ 68094 h 1351337"/>
                <a:gd name="connsiteX1" fmla="*/ 875489 w 2169266"/>
                <a:gd name="connsiteY1" fmla="*/ 233467 h 1351337"/>
                <a:gd name="connsiteX2" fmla="*/ 749029 w 2169266"/>
                <a:gd name="connsiteY2" fmla="*/ 1167322 h 1351337"/>
                <a:gd name="connsiteX3" fmla="*/ 0 w 2169266"/>
                <a:gd name="connsiteY3" fmla="*/ 1254871 h 1351337"/>
                <a:gd name="connsiteX0" fmla="*/ 2169266 w 2169266"/>
                <a:gd name="connsiteY0" fmla="*/ 68094 h 1468845"/>
                <a:gd name="connsiteX1" fmla="*/ 875489 w 2169266"/>
                <a:gd name="connsiteY1" fmla="*/ 233467 h 1468845"/>
                <a:gd name="connsiteX2" fmla="*/ 749029 w 2169266"/>
                <a:gd name="connsiteY2" fmla="*/ 1167322 h 1468845"/>
                <a:gd name="connsiteX3" fmla="*/ 0 w 2169266"/>
                <a:gd name="connsiteY3" fmla="*/ 1372379 h 1468845"/>
                <a:gd name="connsiteX0" fmla="*/ 2169266 w 2169266"/>
                <a:gd name="connsiteY0" fmla="*/ 68094 h 1386590"/>
                <a:gd name="connsiteX1" fmla="*/ 875489 w 2169266"/>
                <a:gd name="connsiteY1" fmla="*/ 233467 h 1386590"/>
                <a:gd name="connsiteX2" fmla="*/ 749029 w 2169266"/>
                <a:gd name="connsiteY2" fmla="*/ 1167322 h 1386590"/>
                <a:gd name="connsiteX3" fmla="*/ 0 w 2169266"/>
                <a:gd name="connsiteY3" fmla="*/ 1372379 h 1386590"/>
                <a:gd name="connsiteX0" fmla="*/ 2169266 w 2169266"/>
                <a:gd name="connsiteY0" fmla="*/ 68094 h 1486401"/>
                <a:gd name="connsiteX1" fmla="*/ 875489 w 2169266"/>
                <a:gd name="connsiteY1" fmla="*/ 233467 h 1486401"/>
                <a:gd name="connsiteX2" fmla="*/ 729979 w 2169266"/>
                <a:gd name="connsiteY2" fmla="*/ 1296581 h 1486401"/>
                <a:gd name="connsiteX3" fmla="*/ 0 w 2169266"/>
                <a:gd name="connsiteY3" fmla="*/ 1372379 h 1486401"/>
                <a:gd name="connsiteX0" fmla="*/ 2169266 w 2169266"/>
                <a:gd name="connsiteY0" fmla="*/ 68094 h 1486400"/>
                <a:gd name="connsiteX1" fmla="*/ 875489 w 2169266"/>
                <a:gd name="connsiteY1" fmla="*/ 233467 h 1486400"/>
                <a:gd name="connsiteX2" fmla="*/ 729979 w 2169266"/>
                <a:gd name="connsiteY2" fmla="*/ 1296581 h 1486400"/>
                <a:gd name="connsiteX3" fmla="*/ 0 w 2169266"/>
                <a:gd name="connsiteY3" fmla="*/ 1372379 h 1486400"/>
                <a:gd name="connsiteX0" fmla="*/ 2159741 w 2159741"/>
                <a:gd name="connsiteY0" fmla="*/ 68094 h 1500109"/>
                <a:gd name="connsiteX1" fmla="*/ 865964 w 2159741"/>
                <a:gd name="connsiteY1" fmla="*/ 233467 h 1500109"/>
                <a:gd name="connsiteX2" fmla="*/ 720454 w 2159741"/>
                <a:gd name="connsiteY2" fmla="*/ 1296581 h 1500109"/>
                <a:gd name="connsiteX3" fmla="*/ 0 w 2159741"/>
                <a:gd name="connsiteY3" fmla="*/ 1454634 h 1500109"/>
              </a:gdLst>
              <a:ahLst/>
              <a:cxnLst>
                <a:cxn ang="0">
                  <a:pos x="connsiteX0" y="connsiteY0"/>
                </a:cxn>
                <a:cxn ang="0">
                  <a:pos x="connsiteX1" y="connsiteY1"/>
                </a:cxn>
                <a:cxn ang="0">
                  <a:pos x="connsiteX2" y="connsiteY2"/>
                </a:cxn>
                <a:cxn ang="0">
                  <a:pos x="connsiteX3" y="connsiteY3"/>
                </a:cxn>
              </a:cxnLst>
              <a:rect l="l" t="t" r="r" b="b"/>
              <a:pathLst>
                <a:path w="2159741" h="1500109">
                  <a:moveTo>
                    <a:pt x="2159741" y="68094"/>
                  </a:moveTo>
                  <a:cubicBezTo>
                    <a:pt x="1682275" y="0"/>
                    <a:pt x="1105845" y="28719"/>
                    <a:pt x="865964" y="233467"/>
                  </a:cubicBezTo>
                  <a:cubicBezTo>
                    <a:pt x="626083" y="438215"/>
                    <a:pt x="864781" y="1093053"/>
                    <a:pt x="720454" y="1296581"/>
                  </a:cubicBezTo>
                  <a:cubicBezTo>
                    <a:pt x="576127" y="1500109"/>
                    <a:pt x="372083" y="1386590"/>
                    <a:pt x="0" y="1454634"/>
                  </a:cubicBezTo>
                </a:path>
              </a:pathLst>
            </a:custGeom>
            <a:noFill/>
            <a:ln w="76200" cmpd="sng">
              <a:solidFill>
                <a:srgbClr val="FF9900"/>
              </a:solidFill>
              <a:round/>
              <a:headEnd type="triangle" w="med" len="med"/>
              <a:tailEnd type="none" w="med" len="med"/>
            </a:ln>
          </p:spPr>
          <p:txBody>
            <a:bodyPr/>
            <a:lstStyle/>
            <a:p>
              <a:endParaRPr lang="en-US" sz="1200"/>
            </a:p>
          </p:txBody>
        </p:sp>
        <p:sp>
          <p:nvSpPr>
            <p:cNvPr id="68" name="TextBox 67"/>
            <p:cNvSpPr txBox="1"/>
            <p:nvPr/>
          </p:nvSpPr>
          <p:spPr>
            <a:xfrm>
              <a:off x="2065897" y="5562600"/>
              <a:ext cx="1058302" cy="307777"/>
            </a:xfrm>
            <a:prstGeom prst="rect">
              <a:avLst/>
            </a:prstGeom>
            <a:noFill/>
          </p:spPr>
          <p:txBody>
            <a:bodyPr wrap="none" rtlCol="0">
              <a:spAutoFit/>
            </a:bodyPr>
            <a:lstStyle/>
            <a:p>
              <a:pPr algn="ctr"/>
              <a:r>
                <a:rPr lang="en-US" sz="1400" b="1" dirty="0" smtClean="0"/>
                <a:t>InfiniBand</a:t>
              </a:r>
              <a:endParaRPr lang="en-US" sz="1400" b="1" dirty="0"/>
            </a:p>
          </p:txBody>
        </p:sp>
        <p:pic>
          <p:nvPicPr>
            <p:cNvPr id="69" name="Picture 132" descr="Plain_Chip.png"/>
            <p:cNvPicPr>
              <a:picLocks noChangeAspect="1"/>
            </p:cNvPicPr>
            <p:nvPr/>
          </p:nvPicPr>
          <p:blipFill>
            <a:blip r:embed="rId5" cstate="print"/>
            <a:srcRect/>
            <a:stretch>
              <a:fillRect/>
            </a:stretch>
          </p:blipFill>
          <p:spPr bwMode="auto">
            <a:xfrm>
              <a:off x="5080911" y="3908869"/>
              <a:ext cx="560186" cy="730250"/>
            </a:xfrm>
            <a:prstGeom prst="rect">
              <a:avLst/>
            </a:prstGeom>
            <a:noFill/>
            <a:ln w="9525">
              <a:noFill/>
              <a:miter lim="800000"/>
              <a:headEnd/>
              <a:tailEnd/>
            </a:ln>
          </p:spPr>
        </p:pic>
        <p:sp>
          <p:nvSpPr>
            <p:cNvPr id="70" name="TextBox 51"/>
            <p:cNvSpPr txBox="1">
              <a:spLocks noChangeArrowheads="1"/>
            </p:cNvSpPr>
            <p:nvPr/>
          </p:nvSpPr>
          <p:spPr bwMode="auto">
            <a:xfrm>
              <a:off x="5672846" y="4050268"/>
              <a:ext cx="575554" cy="369332"/>
            </a:xfrm>
            <a:prstGeom prst="rect">
              <a:avLst/>
            </a:prstGeom>
            <a:noFill/>
            <a:ln w="9525">
              <a:noFill/>
              <a:miter lim="800000"/>
              <a:headEnd/>
              <a:tailEnd/>
            </a:ln>
          </p:spPr>
          <p:txBody>
            <a:bodyPr wrap="square" lIns="0" rIns="0">
              <a:spAutoFit/>
            </a:bodyPr>
            <a:lstStyle/>
            <a:p>
              <a:pPr algn="ctr" defTabSz="914400">
                <a:defRPr/>
              </a:pPr>
              <a:r>
                <a:rPr lang="en-US" sz="900" b="1" dirty="0" smtClean="0">
                  <a:effectLst>
                    <a:outerShdw blurRad="38100" dist="38100" dir="2700000" algn="tl">
                      <a:srgbClr val="000000">
                        <a:alpha val="43137"/>
                      </a:srgbClr>
                    </a:outerShdw>
                  </a:effectLst>
                  <a:latin typeface="Trebuchet MS" pitchFamily="34" charset="0"/>
                  <a:ea typeface="MS PGothic" pitchFamily="34" charset="-128"/>
                  <a:cs typeface="+mn-cs"/>
                </a:rPr>
                <a:t>System  </a:t>
              </a:r>
            </a:p>
            <a:p>
              <a:pPr algn="ctr" defTabSz="914400">
                <a:defRPr/>
              </a:pPr>
              <a:r>
                <a:rPr lang="en-US" sz="900" b="1" dirty="0" smtClean="0">
                  <a:effectLst>
                    <a:outerShdw blurRad="38100" dist="38100" dir="2700000" algn="tl">
                      <a:srgbClr val="000000">
                        <a:alpha val="43137"/>
                      </a:srgbClr>
                    </a:outerShdw>
                  </a:effectLst>
                  <a:latin typeface="Trebuchet MS" pitchFamily="34" charset="0"/>
                  <a:ea typeface="MS PGothic" pitchFamily="34" charset="-128"/>
                  <a:cs typeface="+mn-cs"/>
                </a:rPr>
                <a:t>Memory</a:t>
              </a:r>
              <a:endParaRPr lang="en-US" sz="900" b="1" dirty="0">
                <a:effectLst>
                  <a:outerShdw blurRad="38100" dist="38100" dir="2700000" algn="tl">
                    <a:srgbClr val="000000">
                      <a:alpha val="43137"/>
                    </a:srgbClr>
                  </a:outerShdw>
                </a:effectLst>
                <a:latin typeface="Trebuchet MS" pitchFamily="34" charset="0"/>
                <a:ea typeface="MS PGothic" pitchFamily="34" charset="-128"/>
                <a:cs typeface="+mn-cs"/>
              </a:endParaRPr>
            </a:p>
          </p:txBody>
        </p:sp>
        <p:sp>
          <p:nvSpPr>
            <p:cNvPr id="71" name="AutoShape 14"/>
            <p:cNvSpPr>
              <a:spLocks noChangeArrowheads="1"/>
            </p:cNvSpPr>
            <p:nvPr/>
          </p:nvSpPr>
          <p:spPr bwMode="auto">
            <a:xfrm rot="16200000">
              <a:off x="5260916" y="4263207"/>
              <a:ext cx="203200" cy="283918"/>
            </a:xfrm>
            <a:prstGeom prst="roundRect">
              <a:avLst>
                <a:gd name="adj" fmla="val 5147"/>
              </a:avLst>
            </a:prstGeom>
            <a:solidFill>
              <a:schemeClr val="tx1"/>
            </a:soli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contourW="6350">
              <a:bevelT w="12700" h="6350"/>
              <a:contourClr>
                <a:srgbClr val="FFC000"/>
              </a:contourClr>
            </a:sp3d>
          </p:spPr>
          <p:txBody>
            <a:bodyPr wrap="none" anchor="ctr"/>
            <a:lstStyle/>
            <a:p>
              <a:pPr algn="ctr" defTabSz="914400">
                <a:defRPr/>
              </a:pPr>
              <a:r>
                <a:rPr lang="en-US" sz="1400" b="1" dirty="0" smtClean="0">
                  <a:solidFill>
                    <a:srgbClr val="73B900"/>
                  </a:solidFill>
                  <a:latin typeface="Trebuchet MS" pitchFamily="34" charset="0"/>
                  <a:ea typeface="MS PGothic" pitchFamily="34" charset="-128"/>
                  <a:cs typeface="+mn-cs"/>
                </a:rPr>
                <a:t>1</a:t>
              </a:r>
              <a:endParaRPr lang="en-US" sz="1400" b="1" dirty="0">
                <a:solidFill>
                  <a:srgbClr val="73B900"/>
                </a:solidFill>
                <a:latin typeface="Trebuchet MS" pitchFamily="34" charset="0"/>
                <a:ea typeface="MS PGothic" pitchFamily="34" charset="-128"/>
                <a:cs typeface="+mn-cs"/>
              </a:endParaRPr>
            </a:p>
          </p:txBody>
        </p:sp>
        <p:sp>
          <p:nvSpPr>
            <p:cNvPr id="72" name="AutoShape 14"/>
            <p:cNvSpPr>
              <a:spLocks noChangeArrowheads="1"/>
            </p:cNvSpPr>
            <p:nvPr/>
          </p:nvSpPr>
          <p:spPr bwMode="auto">
            <a:xfrm rot="16200000">
              <a:off x="5260917" y="4010507"/>
              <a:ext cx="203200" cy="283918"/>
            </a:xfrm>
            <a:prstGeom prst="roundRect">
              <a:avLst>
                <a:gd name="adj" fmla="val 5147"/>
              </a:avLst>
            </a:prstGeom>
            <a:solidFill>
              <a:srgbClr val="FF0000"/>
            </a:soli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contourW="6350">
              <a:bevelT w="12700" h="6350"/>
              <a:contourClr>
                <a:srgbClr val="FFC000"/>
              </a:contourClr>
            </a:sp3d>
          </p:spPr>
          <p:txBody>
            <a:bodyPr wrap="none" anchor="ctr"/>
            <a:lstStyle/>
            <a:p>
              <a:pPr algn="ctr" defTabSz="914400">
                <a:defRPr/>
              </a:pPr>
              <a:r>
                <a:rPr lang="en-US" sz="1400" b="1" dirty="0" smtClean="0">
                  <a:solidFill>
                    <a:srgbClr val="73B900"/>
                  </a:solidFill>
                  <a:latin typeface="Trebuchet MS" pitchFamily="34" charset="0"/>
                  <a:ea typeface="MS PGothic" pitchFamily="34" charset="-128"/>
                  <a:cs typeface="+mn-cs"/>
                </a:rPr>
                <a:t>2</a:t>
              </a:r>
              <a:endParaRPr lang="en-US" sz="1400" b="1" dirty="0">
                <a:solidFill>
                  <a:srgbClr val="73B900"/>
                </a:solidFill>
                <a:latin typeface="Trebuchet MS" pitchFamily="34" charset="0"/>
                <a:ea typeface="MS PGothic" pitchFamily="34" charset="-128"/>
                <a:cs typeface="+mn-cs"/>
              </a:endParaRPr>
            </a:p>
          </p:txBody>
        </p:sp>
        <p:sp>
          <p:nvSpPr>
            <p:cNvPr id="73" name="Up-Down Arrow 72"/>
            <p:cNvSpPr/>
            <p:nvPr/>
          </p:nvSpPr>
          <p:spPr>
            <a:xfrm>
              <a:off x="3998034" y="4660286"/>
              <a:ext cx="71438" cy="179917"/>
            </a:xfrm>
            <a:prstGeom prst="upDownArrow">
              <a:avLst/>
            </a:prstGeom>
            <a:solidFill>
              <a:schemeClr val="tx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pic>
          <p:nvPicPr>
            <p:cNvPr id="74" name="Picture 57" descr="falcon_transparent"/>
            <p:cNvPicPr>
              <a:picLocks noChangeAspect="1" noChangeArrowheads="1"/>
            </p:cNvPicPr>
            <p:nvPr/>
          </p:nvPicPr>
          <p:blipFill>
            <a:blip r:embed="rId6" cstate="print"/>
            <a:srcRect/>
            <a:stretch>
              <a:fillRect/>
            </a:stretch>
          </p:blipFill>
          <p:spPr bwMode="auto">
            <a:xfrm>
              <a:off x="2133600" y="4572000"/>
              <a:ext cx="914400" cy="873125"/>
            </a:xfrm>
            <a:prstGeom prst="rect">
              <a:avLst/>
            </a:prstGeom>
            <a:noFill/>
            <a:ln w="9525">
              <a:noFill/>
              <a:miter lim="800000"/>
              <a:headEnd/>
              <a:tailEnd/>
            </a:ln>
          </p:spPr>
        </p:pic>
      </p:grpSp>
      <p:sp>
        <p:nvSpPr>
          <p:cNvPr id="89" name="Left-Right Arrow 88"/>
          <p:cNvSpPr/>
          <p:nvPr/>
        </p:nvSpPr>
        <p:spPr>
          <a:xfrm>
            <a:off x="4356847" y="3794250"/>
            <a:ext cx="504700" cy="304800"/>
          </a:xfrm>
          <a:prstGeom prst="leftRightArrow">
            <a:avLst>
              <a:gd name="adj1" fmla="val 46753"/>
              <a:gd name="adj2" fmla="val 188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6974775" y="2643250"/>
            <a:ext cx="1058495" cy="307777"/>
          </a:xfrm>
          <a:prstGeom prst="rect">
            <a:avLst/>
          </a:prstGeom>
          <a:noFill/>
        </p:spPr>
        <p:txBody>
          <a:bodyPr wrap="none" rtlCol="0">
            <a:spAutoFit/>
          </a:bodyPr>
          <a:lstStyle/>
          <a:p>
            <a:r>
              <a:rPr lang="en-US" sz="1400" b="1" dirty="0" smtClean="0">
                <a:solidFill>
                  <a:srgbClr val="003300"/>
                </a:solidFill>
                <a:latin typeface="Arial Black" pitchFamily="34" charset="0"/>
              </a:rPr>
              <a:t>Transmit</a:t>
            </a:r>
            <a:endParaRPr lang="en-US" sz="1400" b="1" dirty="0">
              <a:solidFill>
                <a:srgbClr val="003300"/>
              </a:solidFill>
              <a:latin typeface="Arial Black" pitchFamily="34" charset="0"/>
            </a:endParaRPr>
          </a:p>
        </p:txBody>
      </p:sp>
      <p:sp>
        <p:nvSpPr>
          <p:cNvPr id="92" name="TextBox 91"/>
          <p:cNvSpPr txBox="1"/>
          <p:nvPr/>
        </p:nvSpPr>
        <p:spPr>
          <a:xfrm>
            <a:off x="1143000" y="2652148"/>
            <a:ext cx="964238" cy="307777"/>
          </a:xfrm>
          <a:prstGeom prst="rect">
            <a:avLst/>
          </a:prstGeom>
          <a:noFill/>
        </p:spPr>
        <p:txBody>
          <a:bodyPr wrap="none" rtlCol="0">
            <a:spAutoFit/>
          </a:bodyPr>
          <a:lstStyle/>
          <a:p>
            <a:r>
              <a:rPr lang="en-US" sz="1400" b="1" dirty="0" smtClean="0">
                <a:solidFill>
                  <a:srgbClr val="003300"/>
                </a:solidFill>
                <a:latin typeface="Arial Black" pitchFamily="34" charset="0"/>
              </a:rPr>
              <a:t>Receive</a:t>
            </a:r>
            <a:endParaRPr lang="en-US" sz="1400" b="1" dirty="0">
              <a:solidFill>
                <a:srgbClr val="003300"/>
              </a:solidFill>
              <a:latin typeface="Arial Black"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4"/>
          <p:cNvSpPr>
            <a:spLocks noGrp="1"/>
          </p:cNvSpPr>
          <p:nvPr>
            <p:ph type="sldNum" sz="quarter" idx="10"/>
          </p:nvPr>
        </p:nvSpPr>
        <p:spPr>
          <a:noFill/>
        </p:spPr>
        <p:txBody>
          <a:bodyPr/>
          <a:lstStyle/>
          <a:p>
            <a:fld id="{B45833D1-1E9C-4939-9FF0-89346BB8DE49}" type="slidenum">
              <a:rPr lang="en-US" smtClean="0">
                <a:latin typeface="Arial" charset="0"/>
                <a:cs typeface="Arial" charset="0"/>
              </a:rPr>
              <a:pPr/>
              <a:t>12</a:t>
            </a:fld>
            <a:endParaRPr lang="en-US" smtClean="0">
              <a:latin typeface="Arial" charset="0"/>
              <a:cs typeface="Arial" charset="0"/>
            </a:endParaRPr>
          </a:p>
        </p:txBody>
      </p:sp>
      <p:sp>
        <p:nvSpPr>
          <p:cNvPr id="34818" name="Rectangle 2"/>
          <p:cNvSpPr>
            <a:spLocks noGrp="1" noChangeArrowheads="1"/>
          </p:cNvSpPr>
          <p:nvPr>
            <p:ph type="title"/>
          </p:nvPr>
        </p:nvSpPr>
        <p:spPr/>
        <p:txBody>
          <a:bodyPr/>
          <a:lstStyle/>
          <a:p>
            <a:r>
              <a:rPr lang="en-US" dirty="0" smtClean="0"/>
              <a:t>Mellanox – NVIDIA GPUDirect Technology</a:t>
            </a:r>
          </a:p>
        </p:txBody>
      </p:sp>
      <p:sp>
        <p:nvSpPr>
          <p:cNvPr id="34819" name="Rectangle 3"/>
          <p:cNvSpPr>
            <a:spLocks noGrp="1" noChangeArrowheads="1"/>
          </p:cNvSpPr>
          <p:nvPr>
            <p:ph type="body" sz="half" idx="1"/>
          </p:nvPr>
        </p:nvSpPr>
        <p:spPr>
          <a:xfrm>
            <a:off x="304800" y="1066800"/>
            <a:ext cx="8610600" cy="5410200"/>
          </a:xfrm>
        </p:spPr>
        <p:txBody>
          <a:bodyPr/>
          <a:lstStyle/>
          <a:p>
            <a:r>
              <a:rPr lang="en-US" sz="2400" dirty="0" smtClean="0"/>
              <a:t>Allows Mellanox InfiniBand and NVIDIA GPU to communicate faster</a:t>
            </a:r>
          </a:p>
          <a:p>
            <a:pPr lvl="1"/>
            <a:r>
              <a:rPr lang="en-US" sz="2000" dirty="0" smtClean="0"/>
              <a:t>Eliminates memory copies between InfiniBand and GPU</a:t>
            </a:r>
          </a:p>
          <a:p>
            <a:pPr lvl="1"/>
            <a:endParaRPr lang="en-US" sz="2000" dirty="0" smtClean="0"/>
          </a:p>
          <a:p>
            <a:pPr lvl="1">
              <a:buNone/>
            </a:pPr>
            <a:endParaRPr lang="en-US" sz="2000" dirty="0" smtClean="0"/>
          </a:p>
        </p:txBody>
      </p:sp>
      <p:pic>
        <p:nvPicPr>
          <p:cNvPr id="34820" name="Picture 9"/>
          <p:cNvPicPr>
            <a:picLocks noGrp="1" noChangeAspect="1" noChangeArrowheads="1"/>
          </p:cNvPicPr>
          <p:nvPr>
            <p:ph sz="half" idx="2"/>
          </p:nvPr>
        </p:nvPicPr>
        <p:blipFill>
          <a:blip r:embed="rId2" cstate="print"/>
          <a:srcRect/>
          <a:stretch>
            <a:fillRect/>
          </a:stretch>
        </p:blipFill>
        <p:spPr>
          <a:xfrm>
            <a:off x="304800" y="2986065"/>
            <a:ext cx="4076700" cy="2537066"/>
          </a:xfrm>
        </p:spPr>
      </p:pic>
      <p:sp>
        <p:nvSpPr>
          <p:cNvPr id="6" name="Rectangle 5"/>
          <p:cNvSpPr/>
          <p:nvPr/>
        </p:nvSpPr>
        <p:spPr>
          <a:xfrm>
            <a:off x="0" y="6207825"/>
            <a:ext cx="9144000" cy="369332"/>
          </a:xfrm>
          <a:prstGeom prst="rect">
            <a:avLst/>
          </a:prstGeom>
          <a:solidFill>
            <a:srgbClr val="002060"/>
          </a:solidFill>
        </p:spPr>
        <p:txBody>
          <a:bodyPr wrap="square">
            <a:spAutoFit/>
          </a:bodyPr>
          <a:lstStyle/>
          <a:p>
            <a:pPr algn="ctr"/>
            <a:r>
              <a:rPr lang="en-US" b="1" dirty="0" smtClean="0">
                <a:solidFill>
                  <a:schemeClr val="bg1"/>
                </a:solidFill>
              </a:rPr>
              <a:t>Mellanox-NVIDIA GPUDirect Enables Fastest GPU-to-GPU Communications</a:t>
            </a:r>
          </a:p>
        </p:txBody>
      </p:sp>
      <p:pic>
        <p:nvPicPr>
          <p:cNvPr id="7" name="Picture 6"/>
          <p:cNvPicPr>
            <a:picLocks noChangeAspect="1" noChangeArrowheads="1"/>
          </p:cNvPicPr>
          <p:nvPr/>
        </p:nvPicPr>
        <p:blipFill>
          <a:blip r:embed="rId3" cstate="print"/>
          <a:srcRect/>
          <a:stretch>
            <a:fillRect/>
          </a:stretch>
        </p:blipFill>
        <p:spPr>
          <a:xfrm>
            <a:off x="4686300" y="2932331"/>
            <a:ext cx="4229100" cy="2614612"/>
          </a:xfrm>
          <a:prstGeom prst="rect">
            <a:avLst/>
          </a:prstGeom>
        </p:spPr>
      </p:pic>
      <p:sp>
        <p:nvSpPr>
          <p:cNvPr id="10" name="Rectangle 9"/>
          <p:cNvSpPr/>
          <p:nvPr/>
        </p:nvSpPr>
        <p:spPr>
          <a:xfrm>
            <a:off x="1219200" y="2486799"/>
            <a:ext cx="2743200" cy="369332"/>
          </a:xfrm>
          <a:prstGeom prst="rect">
            <a:avLst/>
          </a:prstGeom>
          <a:solidFill>
            <a:srgbClr val="339933"/>
          </a:solidFill>
        </p:spPr>
        <p:txBody>
          <a:bodyPr wrap="square">
            <a:spAutoFit/>
          </a:bodyPr>
          <a:lstStyle/>
          <a:p>
            <a:pPr algn="ctr"/>
            <a:r>
              <a:rPr lang="en-US" b="1" dirty="0" smtClean="0">
                <a:solidFill>
                  <a:schemeClr val="bg1"/>
                </a:solidFill>
              </a:rPr>
              <a:t>GPUDirect</a:t>
            </a:r>
            <a:endParaRPr lang="en-US" b="1" dirty="0">
              <a:solidFill>
                <a:schemeClr val="bg1"/>
              </a:solidFill>
            </a:endParaRPr>
          </a:p>
        </p:txBody>
      </p:sp>
      <p:sp>
        <p:nvSpPr>
          <p:cNvPr id="11" name="Rectangle 10"/>
          <p:cNvSpPr/>
          <p:nvPr/>
        </p:nvSpPr>
        <p:spPr>
          <a:xfrm>
            <a:off x="5715000" y="2438400"/>
            <a:ext cx="2819400" cy="369332"/>
          </a:xfrm>
          <a:prstGeom prst="rect">
            <a:avLst/>
          </a:prstGeom>
          <a:solidFill>
            <a:srgbClr val="FF0000"/>
          </a:solidFill>
        </p:spPr>
        <p:txBody>
          <a:bodyPr wrap="square">
            <a:spAutoFit/>
          </a:bodyPr>
          <a:lstStyle/>
          <a:p>
            <a:pPr algn="ctr"/>
            <a:r>
              <a:rPr lang="en-US" b="1" dirty="0" smtClean="0">
                <a:solidFill>
                  <a:schemeClr val="bg1"/>
                </a:solidFill>
              </a:rPr>
              <a:t>No GPUDirect</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GPUDirect Elements</a:t>
            </a:r>
            <a:endParaRPr lang="en-US" dirty="0"/>
          </a:p>
        </p:txBody>
      </p:sp>
      <p:sp>
        <p:nvSpPr>
          <p:cNvPr id="7" name="Content Placeholder 6"/>
          <p:cNvSpPr>
            <a:spLocks noGrp="1"/>
          </p:cNvSpPr>
          <p:nvPr>
            <p:ph idx="1"/>
          </p:nvPr>
        </p:nvSpPr>
        <p:spPr/>
        <p:txBody>
          <a:bodyPr/>
          <a:lstStyle/>
          <a:p>
            <a:r>
              <a:rPr lang="en-US" sz="1800" dirty="0" smtClean="0"/>
              <a:t>Linux Kernel modifications </a:t>
            </a:r>
          </a:p>
          <a:p>
            <a:pPr lvl="1"/>
            <a:r>
              <a:rPr lang="en-US" sz="1600" dirty="0" smtClean="0"/>
              <a:t>Support for sharing pinned pages between different drivers</a:t>
            </a:r>
          </a:p>
          <a:p>
            <a:pPr lvl="1"/>
            <a:r>
              <a:rPr lang="en-US" sz="1600" dirty="0" smtClean="0"/>
              <a:t>Linux Kernel Memory Manager (MM) allows NVIDIA and Mellanox drivers to share the host memory</a:t>
            </a:r>
          </a:p>
          <a:p>
            <a:pPr lvl="2"/>
            <a:r>
              <a:rPr lang="en-US" sz="1400" dirty="0" smtClean="0"/>
              <a:t>Provides direct access for the latter to the buffers allocated by NVIDIA CUDA library, and thus, providing Zero Copy of data and better performance</a:t>
            </a:r>
          </a:p>
          <a:p>
            <a:r>
              <a:rPr lang="en-US" sz="1800" dirty="0" smtClean="0"/>
              <a:t>NVIDIA driver</a:t>
            </a:r>
          </a:p>
          <a:p>
            <a:pPr lvl="1"/>
            <a:r>
              <a:rPr lang="en-US" sz="1600" dirty="0" smtClean="0"/>
              <a:t>Allocated buffers by the CUDA library are managed by the NVIDIA Tesla driver</a:t>
            </a:r>
          </a:p>
          <a:p>
            <a:pPr lvl="1"/>
            <a:r>
              <a:rPr lang="en-US" sz="1600" dirty="0" smtClean="0"/>
              <a:t>Modifications to mark these pages to be shared so the Kernel MM will allows the Mellanox InfiniBand drivers to access them and use them for transportation without the need for copying or re-pinning them.</a:t>
            </a:r>
          </a:p>
          <a:p>
            <a:r>
              <a:rPr lang="en-US" sz="1800" dirty="0" smtClean="0"/>
              <a:t>Mellanox driver</a:t>
            </a:r>
          </a:p>
          <a:p>
            <a:pPr lvl="1"/>
            <a:r>
              <a:rPr lang="en-US" sz="1600" dirty="0" smtClean="0"/>
              <a:t>The InfiniBand application running over Mellanox InfiniBand adapters can transfer the data that resides on the buffers allocated by the NVIDIA Tesla driver</a:t>
            </a:r>
          </a:p>
          <a:p>
            <a:pPr lvl="1"/>
            <a:r>
              <a:rPr lang="en-US" sz="1600" dirty="0" smtClean="0"/>
              <a:t>Modifications to query this memory and to be able to share it with the NVIDIA Tesla drivers using the new Linux Kernel MM API</a:t>
            </a:r>
          </a:p>
          <a:p>
            <a:pPr lvl="1"/>
            <a:r>
              <a:rPr lang="en-US" sz="1600" dirty="0" smtClean="0"/>
              <a:t>Mellanox driver registers special callbacks to allow other drivers sharing the memory to notify any changes performed during run time in the shared buffers state, in order for the Mellanox driver to use the memory accordingly and to avoid invalid access to any shared pinned buffers</a:t>
            </a:r>
          </a:p>
          <a:p>
            <a:endParaRPr lang="en-US" sz="1800" dirty="0"/>
          </a:p>
        </p:txBody>
      </p:sp>
      <p:sp>
        <p:nvSpPr>
          <p:cNvPr id="5" name="Slide Number Placeholder 4"/>
          <p:cNvSpPr>
            <a:spLocks noGrp="1"/>
          </p:cNvSpPr>
          <p:nvPr>
            <p:ph type="sldNum" sz="quarter" idx="10"/>
          </p:nvPr>
        </p:nvSpPr>
        <p:spPr/>
        <p:txBody>
          <a:bodyPr/>
          <a:lstStyle/>
          <a:p>
            <a:pPr>
              <a:defRPr/>
            </a:pPr>
            <a:fld id="{39F56251-38A8-4614-8C51-5862B7A8F930}"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Accelerating GPU Based Supercomputing</a:t>
            </a:r>
            <a:endParaRPr lang="en-US" dirty="0"/>
          </a:p>
        </p:txBody>
      </p:sp>
      <p:sp>
        <p:nvSpPr>
          <p:cNvPr id="7" name="Content Placeholder 6"/>
          <p:cNvSpPr>
            <a:spLocks noGrp="1"/>
          </p:cNvSpPr>
          <p:nvPr>
            <p:ph idx="1"/>
          </p:nvPr>
        </p:nvSpPr>
        <p:spPr/>
        <p:txBody>
          <a:bodyPr/>
          <a:lstStyle/>
          <a:p>
            <a:r>
              <a:rPr lang="en-US" dirty="0" smtClean="0"/>
              <a:t>Fast GPU to GPU communications</a:t>
            </a:r>
          </a:p>
          <a:p>
            <a:r>
              <a:rPr lang="en-US" dirty="0" smtClean="0"/>
              <a:t>Native RDMA for efficient data transfer</a:t>
            </a:r>
          </a:p>
          <a:p>
            <a:r>
              <a:rPr lang="en-US" dirty="0" smtClean="0"/>
              <a:t>Reduces latency by 30% for GPUs communication</a:t>
            </a:r>
          </a:p>
        </p:txBody>
      </p:sp>
      <p:sp>
        <p:nvSpPr>
          <p:cNvPr id="5" name="Slide Number Placeholder 4"/>
          <p:cNvSpPr>
            <a:spLocks noGrp="1"/>
          </p:cNvSpPr>
          <p:nvPr>
            <p:ph type="sldNum" sz="quarter" idx="10"/>
          </p:nvPr>
        </p:nvSpPr>
        <p:spPr/>
        <p:txBody>
          <a:bodyPr/>
          <a:lstStyle/>
          <a:p>
            <a:pPr>
              <a:defRPr/>
            </a:pPr>
            <a:fld id="{39F56251-38A8-4614-8C51-5862B7A8F930}" type="slidenum">
              <a:rPr lang="en-US" smtClean="0"/>
              <a:pPr>
                <a:defRPr/>
              </a:pPr>
              <a:t>14</a:t>
            </a:fld>
            <a:endParaRPr lang="en-US"/>
          </a:p>
        </p:txBody>
      </p:sp>
      <p:grpSp>
        <p:nvGrpSpPr>
          <p:cNvPr id="84" name="Group 83"/>
          <p:cNvGrpSpPr/>
          <p:nvPr/>
        </p:nvGrpSpPr>
        <p:grpSpPr>
          <a:xfrm>
            <a:off x="4724400" y="3429000"/>
            <a:ext cx="4216452" cy="2635250"/>
            <a:chOff x="4724400" y="3429000"/>
            <a:chExt cx="4216452" cy="2635250"/>
          </a:xfrm>
        </p:grpSpPr>
        <p:pic>
          <p:nvPicPr>
            <p:cNvPr id="9" name="Picture 130" descr="Intel_CPU.png"/>
            <p:cNvPicPr>
              <a:picLocks noChangeAspect="1"/>
            </p:cNvPicPr>
            <p:nvPr/>
          </p:nvPicPr>
          <p:blipFill>
            <a:blip r:embed="rId2" cstate="print"/>
            <a:srcRect/>
            <a:stretch>
              <a:fillRect/>
            </a:stretch>
          </p:blipFill>
          <p:spPr bwMode="auto">
            <a:xfrm>
              <a:off x="6345998" y="3429000"/>
              <a:ext cx="674688" cy="758472"/>
            </a:xfrm>
            <a:prstGeom prst="rect">
              <a:avLst/>
            </a:prstGeom>
            <a:noFill/>
            <a:ln w="9525">
              <a:noFill/>
              <a:miter lim="800000"/>
              <a:headEnd/>
              <a:tailEnd/>
            </a:ln>
          </p:spPr>
        </p:pic>
        <p:pic>
          <p:nvPicPr>
            <p:cNvPr id="10" name="Picture 128" descr="NV_GPU.png"/>
            <p:cNvPicPr>
              <a:picLocks noChangeAspect="1"/>
            </p:cNvPicPr>
            <p:nvPr/>
          </p:nvPicPr>
          <p:blipFill>
            <a:blip r:embed="rId3" cstate="print"/>
            <a:srcRect/>
            <a:stretch>
              <a:fillRect/>
            </a:stretch>
          </p:blipFill>
          <p:spPr bwMode="auto">
            <a:xfrm>
              <a:off x="7656024" y="4286248"/>
              <a:ext cx="753725" cy="719668"/>
            </a:xfrm>
            <a:prstGeom prst="rect">
              <a:avLst/>
            </a:prstGeom>
            <a:solidFill>
              <a:srgbClr val="000000"/>
            </a:solidFill>
            <a:ln w="9525">
              <a:noFill/>
              <a:miter lim="800000"/>
              <a:headEnd/>
              <a:tailEnd/>
            </a:ln>
          </p:spPr>
        </p:pic>
        <p:grpSp>
          <p:nvGrpSpPr>
            <p:cNvPr id="11" name="AutoShape 14"/>
            <p:cNvGrpSpPr>
              <a:grpSpLocks/>
            </p:cNvGrpSpPr>
            <p:nvPr/>
          </p:nvGrpSpPr>
          <p:grpSpPr bwMode="auto">
            <a:xfrm>
              <a:off x="7703650" y="4984750"/>
              <a:ext cx="158411" cy="391583"/>
              <a:chOff x="1444" y="2001"/>
              <a:chExt cx="196" cy="691"/>
            </a:xfrm>
          </p:grpSpPr>
          <p:pic>
            <p:nvPicPr>
              <p:cNvPr id="12" name="AutoShape 14"/>
              <p:cNvPicPr>
                <a:picLocks noChangeArrowheads="1"/>
              </p:cNvPicPr>
              <p:nvPr/>
            </p:nvPicPr>
            <p:blipFill>
              <a:blip r:embed="rId4" cstate="print"/>
              <a:srcRect/>
              <a:stretch>
                <a:fillRect/>
              </a:stretch>
            </p:blipFill>
            <p:spPr bwMode="auto">
              <a:xfrm>
                <a:off x="1444" y="2001"/>
                <a:ext cx="196" cy="691"/>
              </a:xfrm>
              <a:prstGeom prst="rect">
                <a:avLst/>
              </a:prstGeom>
              <a:noFill/>
              <a:ln w="9525">
                <a:noFill/>
                <a:miter lim="800000"/>
                <a:headEnd/>
                <a:tailEnd/>
              </a:ln>
            </p:spPr>
          </p:pic>
          <p:sp>
            <p:nvSpPr>
              <p:cNvPr id="13" name="Text Box 50"/>
              <p:cNvSpPr txBox="1">
                <a:spLocks noChangeArrowheads="1"/>
              </p:cNvSpPr>
              <p:nvPr/>
            </p:nvSpPr>
            <p:spPr bwMode="auto">
              <a:xfrm rot="5400000">
                <a:off x="1253" y="2305"/>
                <a:ext cx="582" cy="87"/>
              </a:xfrm>
              <a:prstGeom prst="rect">
                <a:avLst/>
              </a:prstGeom>
              <a:noFill/>
              <a:ln w="9525">
                <a:noFill/>
                <a:miter lim="800000"/>
                <a:headEnd/>
                <a:tailEnd/>
              </a:ln>
            </p:spPr>
            <p:txBody>
              <a:bodyPr rot="10800000" vert="eaVert" wrap="none" anchor="ctr"/>
              <a:lstStyle/>
              <a:p>
                <a:pPr algn="ctr" defTabSz="914400"/>
                <a:endParaRPr lang="en-US" sz="1000" b="1">
                  <a:solidFill>
                    <a:schemeClr val="bg1"/>
                  </a:solidFill>
                  <a:latin typeface="Trebuchet MS" pitchFamily="34" charset="0"/>
                </a:endParaRPr>
              </a:p>
            </p:txBody>
          </p:sp>
        </p:grpSp>
        <p:grpSp>
          <p:nvGrpSpPr>
            <p:cNvPr id="14" name="AutoShape 14"/>
            <p:cNvGrpSpPr>
              <a:grpSpLocks/>
            </p:cNvGrpSpPr>
            <p:nvPr/>
          </p:nvGrpSpPr>
          <p:grpSpPr bwMode="auto">
            <a:xfrm>
              <a:off x="7872984" y="4984750"/>
              <a:ext cx="158412" cy="391583"/>
              <a:chOff x="1444" y="2001"/>
              <a:chExt cx="196" cy="691"/>
            </a:xfrm>
          </p:grpSpPr>
          <p:pic>
            <p:nvPicPr>
              <p:cNvPr id="15" name="AutoShape 14"/>
              <p:cNvPicPr>
                <a:picLocks noChangeArrowheads="1"/>
              </p:cNvPicPr>
              <p:nvPr/>
            </p:nvPicPr>
            <p:blipFill>
              <a:blip r:embed="rId4" cstate="print"/>
              <a:srcRect/>
              <a:stretch>
                <a:fillRect/>
              </a:stretch>
            </p:blipFill>
            <p:spPr bwMode="auto">
              <a:xfrm>
                <a:off x="1444" y="2001"/>
                <a:ext cx="196" cy="691"/>
              </a:xfrm>
              <a:prstGeom prst="rect">
                <a:avLst/>
              </a:prstGeom>
              <a:noFill/>
              <a:ln w="9525">
                <a:noFill/>
                <a:miter lim="800000"/>
                <a:headEnd/>
                <a:tailEnd/>
              </a:ln>
            </p:spPr>
          </p:pic>
          <p:sp>
            <p:nvSpPr>
              <p:cNvPr id="16" name="Text Box 53"/>
              <p:cNvSpPr txBox="1">
                <a:spLocks noChangeArrowheads="1"/>
              </p:cNvSpPr>
              <p:nvPr/>
            </p:nvSpPr>
            <p:spPr bwMode="auto">
              <a:xfrm rot="5400000">
                <a:off x="1253" y="2305"/>
                <a:ext cx="582" cy="87"/>
              </a:xfrm>
              <a:prstGeom prst="rect">
                <a:avLst/>
              </a:prstGeom>
              <a:noFill/>
              <a:ln w="9525">
                <a:noFill/>
                <a:miter lim="800000"/>
                <a:headEnd/>
                <a:tailEnd/>
              </a:ln>
            </p:spPr>
            <p:txBody>
              <a:bodyPr rot="10800000" vert="eaVert" wrap="none" anchor="ctr"/>
              <a:lstStyle/>
              <a:p>
                <a:pPr algn="ctr" defTabSz="914400"/>
                <a:endParaRPr lang="en-US" sz="1000" b="1">
                  <a:solidFill>
                    <a:schemeClr val="bg1"/>
                  </a:solidFill>
                  <a:latin typeface="Trebuchet MS" pitchFamily="34" charset="0"/>
                </a:endParaRPr>
              </a:p>
            </p:txBody>
          </p:sp>
        </p:grpSp>
        <p:grpSp>
          <p:nvGrpSpPr>
            <p:cNvPr id="17" name="AutoShape 14"/>
            <p:cNvGrpSpPr>
              <a:grpSpLocks/>
            </p:cNvGrpSpPr>
            <p:nvPr/>
          </p:nvGrpSpPr>
          <p:grpSpPr bwMode="auto">
            <a:xfrm>
              <a:off x="8042318" y="4984750"/>
              <a:ext cx="158411" cy="391583"/>
              <a:chOff x="1444" y="2001"/>
              <a:chExt cx="196" cy="691"/>
            </a:xfrm>
          </p:grpSpPr>
          <p:pic>
            <p:nvPicPr>
              <p:cNvPr id="18" name="AutoShape 14"/>
              <p:cNvPicPr>
                <a:picLocks noChangeArrowheads="1"/>
              </p:cNvPicPr>
              <p:nvPr/>
            </p:nvPicPr>
            <p:blipFill>
              <a:blip r:embed="rId4" cstate="print"/>
              <a:srcRect/>
              <a:stretch>
                <a:fillRect/>
              </a:stretch>
            </p:blipFill>
            <p:spPr bwMode="auto">
              <a:xfrm>
                <a:off x="1444" y="2001"/>
                <a:ext cx="196" cy="691"/>
              </a:xfrm>
              <a:prstGeom prst="rect">
                <a:avLst/>
              </a:prstGeom>
              <a:noFill/>
              <a:ln w="9525">
                <a:noFill/>
                <a:miter lim="800000"/>
                <a:headEnd/>
                <a:tailEnd/>
              </a:ln>
            </p:spPr>
          </p:pic>
          <p:sp>
            <p:nvSpPr>
              <p:cNvPr id="19" name="Text Box 56"/>
              <p:cNvSpPr txBox="1">
                <a:spLocks noChangeArrowheads="1"/>
              </p:cNvSpPr>
              <p:nvPr/>
            </p:nvSpPr>
            <p:spPr bwMode="auto">
              <a:xfrm rot="5400000">
                <a:off x="1253" y="2305"/>
                <a:ext cx="582" cy="87"/>
              </a:xfrm>
              <a:prstGeom prst="rect">
                <a:avLst/>
              </a:prstGeom>
              <a:noFill/>
              <a:ln w="9525">
                <a:noFill/>
                <a:miter lim="800000"/>
                <a:headEnd/>
                <a:tailEnd/>
              </a:ln>
            </p:spPr>
            <p:txBody>
              <a:bodyPr rot="10800000" vert="eaVert" wrap="none" anchor="ctr"/>
              <a:lstStyle/>
              <a:p>
                <a:pPr algn="ctr" defTabSz="914400"/>
                <a:endParaRPr lang="en-US" sz="1000" b="1">
                  <a:solidFill>
                    <a:schemeClr val="bg1"/>
                  </a:solidFill>
                  <a:latin typeface="Trebuchet MS" pitchFamily="34" charset="0"/>
                </a:endParaRPr>
              </a:p>
            </p:txBody>
          </p:sp>
        </p:grpSp>
        <p:grpSp>
          <p:nvGrpSpPr>
            <p:cNvPr id="20" name="AutoShape 14"/>
            <p:cNvGrpSpPr>
              <a:grpSpLocks/>
            </p:cNvGrpSpPr>
            <p:nvPr/>
          </p:nvGrpSpPr>
          <p:grpSpPr bwMode="auto">
            <a:xfrm>
              <a:off x="8211650" y="4984750"/>
              <a:ext cx="158411" cy="391583"/>
              <a:chOff x="1444" y="2001"/>
              <a:chExt cx="196" cy="691"/>
            </a:xfrm>
          </p:grpSpPr>
          <p:pic>
            <p:nvPicPr>
              <p:cNvPr id="21" name="AutoShape 14"/>
              <p:cNvPicPr>
                <a:picLocks noChangeArrowheads="1"/>
              </p:cNvPicPr>
              <p:nvPr/>
            </p:nvPicPr>
            <p:blipFill>
              <a:blip r:embed="rId4" cstate="print"/>
              <a:srcRect/>
              <a:stretch>
                <a:fillRect/>
              </a:stretch>
            </p:blipFill>
            <p:spPr bwMode="auto">
              <a:xfrm>
                <a:off x="1444" y="2001"/>
                <a:ext cx="196" cy="691"/>
              </a:xfrm>
              <a:prstGeom prst="rect">
                <a:avLst/>
              </a:prstGeom>
              <a:noFill/>
              <a:ln w="9525">
                <a:noFill/>
                <a:miter lim="800000"/>
                <a:headEnd/>
                <a:tailEnd/>
              </a:ln>
            </p:spPr>
          </p:pic>
          <p:sp>
            <p:nvSpPr>
              <p:cNvPr id="22" name="Text Box 59"/>
              <p:cNvSpPr txBox="1">
                <a:spLocks noChangeArrowheads="1"/>
              </p:cNvSpPr>
              <p:nvPr/>
            </p:nvSpPr>
            <p:spPr bwMode="auto">
              <a:xfrm rot="5400000">
                <a:off x="1253" y="2305"/>
                <a:ext cx="582" cy="87"/>
              </a:xfrm>
              <a:prstGeom prst="rect">
                <a:avLst/>
              </a:prstGeom>
              <a:noFill/>
              <a:ln w="9525">
                <a:noFill/>
                <a:miter lim="800000"/>
                <a:headEnd/>
                <a:tailEnd/>
              </a:ln>
            </p:spPr>
            <p:txBody>
              <a:bodyPr rot="10800000" vert="eaVert" wrap="none" anchor="ctr"/>
              <a:lstStyle/>
              <a:p>
                <a:pPr algn="ctr" defTabSz="914400"/>
                <a:endParaRPr lang="en-US" sz="1000" b="1">
                  <a:solidFill>
                    <a:schemeClr val="bg1"/>
                  </a:solidFill>
                  <a:latin typeface="Trebuchet MS" pitchFamily="34" charset="0"/>
                </a:endParaRPr>
              </a:p>
            </p:txBody>
          </p:sp>
        </p:grpSp>
        <p:pic>
          <p:nvPicPr>
            <p:cNvPr id="23" name="Picture 132" descr="Plain_Chip.png"/>
            <p:cNvPicPr>
              <a:picLocks noChangeAspect="1"/>
            </p:cNvPicPr>
            <p:nvPr/>
          </p:nvPicPr>
          <p:blipFill>
            <a:blip r:embed="rId5" cstate="print"/>
            <a:srcRect/>
            <a:stretch>
              <a:fillRect/>
            </a:stretch>
          </p:blipFill>
          <p:spPr bwMode="auto">
            <a:xfrm>
              <a:off x="7667000" y="5351642"/>
              <a:ext cx="754063" cy="712608"/>
            </a:xfrm>
            <a:prstGeom prst="rect">
              <a:avLst/>
            </a:prstGeom>
            <a:noFill/>
            <a:ln w="9525">
              <a:noFill/>
              <a:miter lim="800000"/>
              <a:headEnd/>
              <a:tailEnd/>
            </a:ln>
          </p:spPr>
        </p:pic>
        <p:sp>
          <p:nvSpPr>
            <p:cNvPr id="24" name="TextBox 51"/>
            <p:cNvSpPr txBox="1">
              <a:spLocks noChangeArrowheads="1"/>
            </p:cNvSpPr>
            <p:nvPr/>
          </p:nvSpPr>
          <p:spPr bwMode="auto">
            <a:xfrm>
              <a:off x="6357752" y="3728641"/>
              <a:ext cx="641615" cy="276999"/>
            </a:xfrm>
            <a:prstGeom prst="rect">
              <a:avLst/>
            </a:prstGeom>
            <a:noFill/>
            <a:ln w="9525">
              <a:noFill/>
              <a:miter lim="800000"/>
              <a:headEnd/>
              <a:tailEnd/>
            </a:ln>
          </p:spPr>
          <p:txBody>
            <a:bodyPr>
              <a:spAutoFit/>
            </a:bodyPr>
            <a:lstStyle/>
            <a:p>
              <a:pPr algn="ctr" defTabSz="914400"/>
              <a:r>
                <a:rPr lang="en-US" sz="1200" b="1" dirty="0">
                  <a:solidFill>
                    <a:schemeClr val="bg1"/>
                  </a:solidFill>
                  <a:latin typeface="Trebuchet MS" pitchFamily="34" charset="0"/>
                </a:rPr>
                <a:t>CPU</a:t>
              </a:r>
            </a:p>
          </p:txBody>
        </p:sp>
        <p:sp>
          <p:nvSpPr>
            <p:cNvPr id="25" name="TextBox 51"/>
            <p:cNvSpPr txBox="1">
              <a:spLocks noChangeArrowheads="1"/>
            </p:cNvSpPr>
            <p:nvPr/>
          </p:nvSpPr>
          <p:spPr bwMode="auto">
            <a:xfrm>
              <a:off x="7716896" y="4577139"/>
              <a:ext cx="641614" cy="261610"/>
            </a:xfrm>
            <a:prstGeom prst="rect">
              <a:avLst/>
            </a:prstGeom>
            <a:noFill/>
            <a:ln w="9525">
              <a:noFill/>
              <a:miter lim="800000"/>
              <a:headEnd/>
              <a:tailEnd/>
            </a:ln>
          </p:spPr>
          <p:txBody>
            <a:bodyPr>
              <a:spAutoFit/>
            </a:bodyPr>
            <a:lstStyle/>
            <a:p>
              <a:pPr algn="ctr" defTabSz="914400"/>
              <a:r>
                <a:rPr lang="en-US" sz="1100" b="1" dirty="0">
                  <a:solidFill>
                    <a:schemeClr val="bg1"/>
                  </a:solidFill>
                  <a:latin typeface="Trebuchet MS" pitchFamily="34" charset="0"/>
                </a:rPr>
                <a:t>GPU</a:t>
              </a:r>
            </a:p>
          </p:txBody>
        </p:sp>
        <p:pic>
          <p:nvPicPr>
            <p:cNvPr id="26" name="Picture 130" descr="Intel_CPU.png"/>
            <p:cNvPicPr>
              <a:picLocks noChangeAspect="1"/>
            </p:cNvPicPr>
            <p:nvPr/>
          </p:nvPicPr>
          <p:blipFill>
            <a:blip r:embed="rId2" cstate="print"/>
            <a:srcRect/>
            <a:stretch>
              <a:fillRect/>
            </a:stretch>
          </p:blipFill>
          <p:spPr bwMode="auto">
            <a:xfrm>
              <a:off x="6425373" y="4370916"/>
              <a:ext cx="515938" cy="630128"/>
            </a:xfrm>
            <a:prstGeom prst="rect">
              <a:avLst/>
            </a:prstGeom>
            <a:noFill/>
            <a:ln w="9525">
              <a:noFill/>
              <a:miter lim="800000"/>
              <a:headEnd/>
              <a:tailEnd/>
            </a:ln>
          </p:spPr>
        </p:pic>
        <p:sp>
          <p:nvSpPr>
            <p:cNvPr id="27" name="TextBox 51"/>
            <p:cNvSpPr txBox="1">
              <a:spLocks noChangeArrowheads="1"/>
            </p:cNvSpPr>
            <p:nvPr/>
          </p:nvSpPr>
          <p:spPr bwMode="auto">
            <a:xfrm>
              <a:off x="6365859" y="4551387"/>
              <a:ext cx="641615" cy="400110"/>
            </a:xfrm>
            <a:prstGeom prst="rect">
              <a:avLst/>
            </a:prstGeom>
            <a:noFill/>
            <a:ln w="9525">
              <a:noFill/>
              <a:miter lim="800000"/>
              <a:headEnd/>
              <a:tailEnd/>
            </a:ln>
          </p:spPr>
          <p:txBody>
            <a:bodyPr>
              <a:spAutoFit/>
            </a:bodyPr>
            <a:lstStyle/>
            <a:p>
              <a:pPr algn="ctr" defTabSz="914400"/>
              <a:r>
                <a:rPr lang="en-US" sz="1000" b="1" dirty="0" smtClean="0">
                  <a:solidFill>
                    <a:schemeClr val="bg1"/>
                  </a:solidFill>
                  <a:latin typeface="Trebuchet MS" pitchFamily="34" charset="0"/>
                </a:rPr>
                <a:t>Chip</a:t>
              </a:r>
            </a:p>
            <a:p>
              <a:pPr algn="ctr" defTabSz="914400"/>
              <a:r>
                <a:rPr lang="en-US" sz="1000" b="1" dirty="0" smtClean="0">
                  <a:solidFill>
                    <a:schemeClr val="bg1"/>
                  </a:solidFill>
                  <a:latin typeface="Trebuchet MS" pitchFamily="34" charset="0"/>
                </a:rPr>
                <a:t>set</a:t>
              </a:r>
              <a:endParaRPr lang="en-US" sz="1000" b="1" dirty="0">
                <a:solidFill>
                  <a:schemeClr val="bg1"/>
                </a:solidFill>
                <a:latin typeface="Trebuchet MS" pitchFamily="34" charset="0"/>
              </a:endParaRPr>
            </a:p>
          </p:txBody>
        </p:sp>
        <p:sp>
          <p:nvSpPr>
            <p:cNvPr id="28" name="TextBox 51"/>
            <p:cNvSpPr txBox="1">
              <a:spLocks noChangeArrowheads="1"/>
            </p:cNvSpPr>
            <p:nvPr/>
          </p:nvSpPr>
          <p:spPr bwMode="auto">
            <a:xfrm>
              <a:off x="7723510" y="5531403"/>
              <a:ext cx="641615" cy="400110"/>
            </a:xfrm>
            <a:prstGeom prst="rect">
              <a:avLst/>
            </a:prstGeom>
            <a:noFill/>
            <a:ln w="9525">
              <a:noFill/>
              <a:miter lim="800000"/>
              <a:headEnd/>
              <a:tailEnd/>
            </a:ln>
          </p:spPr>
          <p:txBody>
            <a:bodyPr>
              <a:spAutoFit/>
            </a:bodyPr>
            <a:lstStyle/>
            <a:p>
              <a:pPr algn="ctr" defTabSz="914400">
                <a:defRPr/>
              </a:pPr>
              <a:r>
                <a:rPr lang="en-US" sz="1100" b="1" dirty="0">
                  <a:solidFill>
                    <a:schemeClr val="bg1"/>
                  </a:solidFill>
                  <a:effectLst>
                    <a:outerShdw blurRad="38100" dist="38100" dir="2700000" algn="tl">
                      <a:srgbClr val="000000">
                        <a:alpha val="43137"/>
                      </a:srgbClr>
                    </a:outerShdw>
                  </a:effectLst>
                  <a:latin typeface="Trebuchet MS" pitchFamily="34" charset="0"/>
                  <a:ea typeface="MS PGothic" pitchFamily="34" charset="-128"/>
                  <a:cs typeface="+mn-cs"/>
                </a:rPr>
                <a:t>GPU</a:t>
              </a:r>
            </a:p>
            <a:p>
              <a:pPr algn="ctr" defTabSz="914400">
                <a:defRPr/>
              </a:pPr>
              <a:r>
                <a:rPr lang="en-US" sz="900" b="1" dirty="0">
                  <a:solidFill>
                    <a:schemeClr val="bg1"/>
                  </a:solidFill>
                  <a:effectLst>
                    <a:outerShdw blurRad="38100" dist="38100" dir="2700000" algn="tl">
                      <a:srgbClr val="000000">
                        <a:alpha val="43137"/>
                      </a:srgbClr>
                    </a:outerShdw>
                  </a:effectLst>
                  <a:latin typeface="Trebuchet MS" pitchFamily="34" charset="0"/>
                  <a:ea typeface="MS PGothic" pitchFamily="34" charset="-128"/>
                  <a:cs typeface="+mn-cs"/>
                </a:rPr>
                <a:t>Memory</a:t>
              </a:r>
            </a:p>
          </p:txBody>
        </p:sp>
        <p:grpSp>
          <p:nvGrpSpPr>
            <p:cNvPr id="29" name="AutoShape 14"/>
            <p:cNvGrpSpPr>
              <a:grpSpLocks/>
            </p:cNvGrpSpPr>
            <p:nvPr/>
          </p:nvGrpSpPr>
          <p:grpSpPr bwMode="auto">
            <a:xfrm rot="16200000">
              <a:off x="7306214" y="3418195"/>
              <a:ext cx="137588" cy="751860"/>
              <a:chOff x="1444" y="2001"/>
              <a:chExt cx="196" cy="691"/>
            </a:xfrm>
          </p:grpSpPr>
          <p:pic>
            <p:nvPicPr>
              <p:cNvPr id="30" name="AutoShape 14"/>
              <p:cNvPicPr>
                <a:picLocks noChangeArrowheads="1"/>
              </p:cNvPicPr>
              <p:nvPr/>
            </p:nvPicPr>
            <p:blipFill>
              <a:blip r:embed="rId4" cstate="print"/>
              <a:srcRect/>
              <a:stretch>
                <a:fillRect/>
              </a:stretch>
            </p:blipFill>
            <p:spPr bwMode="auto">
              <a:xfrm>
                <a:off x="1444" y="2001"/>
                <a:ext cx="196" cy="691"/>
              </a:xfrm>
              <a:prstGeom prst="rect">
                <a:avLst/>
              </a:prstGeom>
              <a:noFill/>
              <a:ln w="9525">
                <a:noFill/>
                <a:miter lim="800000"/>
                <a:headEnd/>
                <a:tailEnd/>
              </a:ln>
            </p:spPr>
          </p:pic>
          <p:sp>
            <p:nvSpPr>
              <p:cNvPr id="31" name="Text Box 47"/>
              <p:cNvSpPr txBox="1">
                <a:spLocks noChangeArrowheads="1"/>
              </p:cNvSpPr>
              <p:nvPr/>
            </p:nvSpPr>
            <p:spPr bwMode="auto">
              <a:xfrm rot="5400000">
                <a:off x="1253" y="2305"/>
                <a:ext cx="582" cy="87"/>
              </a:xfrm>
              <a:prstGeom prst="rect">
                <a:avLst/>
              </a:prstGeom>
              <a:noFill/>
              <a:ln w="9525">
                <a:noFill/>
                <a:miter lim="800000"/>
                <a:headEnd/>
                <a:tailEnd/>
              </a:ln>
            </p:spPr>
            <p:txBody>
              <a:bodyPr rot="10800000" vert="eaVert" wrap="none" anchor="ctr"/>
              <a:lstStyle/>
              <a:p>
                <a:pPr algn="ctr" defTabSz="914400"/>
                <a:endParaRPr lang="en-US" sz="1000" b="1">
                  <a:solidFill>
                    <a:schemeClr val="bg1"/>
                  </a:solidFill>
                  <a:latin typeface="Trebuchet MS" pitchFamily="34" charset="0"/>
                </a:endParaRPr>
              </a:p>
            </p:txBody>
          </p:sp>
        </p:grpSp>
        <p:grpSp>
          <p:nvGrpSpPr>
            <p:cNvPr id="32" name="AutoShape 14"/>
            <p:cNvGrpSpPr>
              <a:grpSpLocks/>
            </p:cNvGrpSpPr>
            <p:nvPr/>
          </p:nvGrpSpPr>
          <p:grpSpPr bwMode="auto">
            <a:xfrm rot="16200000">
              <a:off x="7175470" y="4340488"/>
              <a:ext cx="158750" cy="706438"/>
              <a:chOff x="1444" y="2001"/>
              <a:chExt cx="196" cy="691"/>
            </a:xfrm>
          </p:grpSpPr>
          <p:pic>
            <p:nvPicPr>
              <p:cNvPr id="33" name="AutoShape 14"/>
              <p:cNvPicPr>
                <a:picLocks noChangeArrowheads="1"/>
              </p:cNvPicPr>
              <p:nvPr/>
            </p:nvPicPr>
            <p:blipFill>
              <a:blip r:embed="rId4" cstate="print"/>
              <a:srcRect/>
              <a:stretch>
                <a:fillRect/>
              </a:stretch>
            </p:blipFill>
            <p:spPr bwMode="auto">
              <a:xfrm>
                <a:off x="1444" y="2001"/>
                <a:ext cx="196" cy="691"/>
              </a:xfrm>
              <a:prstGeom prst="rect">
                <a:avLst/>
              </a:prstGeom>
              <a:noFill/>
              <a:ln w="9525">
                <a:noFill/>
                <a:miter lim="800000"/>
                <a:headEnd/>
                <a:tailEnd/>
              </a:ln>
            </p:spPr>
          </p:pic>
          <p:sp>
            <p:nvSpPr>
              <p:cNvPr id="34" name="Text Box 47"/>
              <p:cNvSpPr txBox="1">
                <a:spLocks noChangeArrowheads="1"/>
              </p:cNvSpPr>
              <p:nvPr/>
            </p:nvSpPr>
            <p:spPr bwMode="auto">
              <a:xfrm rot="5400000">
                <a:off x="1253" y="2305"/>
                <a:ext cx="582" cy="87"/>
              </a:xfrm>
              <a:prstGeom prst="rect">
                <a:avLst/>
              </a:prstGeom>
              <a:noFill/>
              <a:ln w="9525">
                <a:noFill/>
                <a:miter lim="800000"/>
                <a:headEnd/>
                <a:tailEnd/>
              </a:ln>
            </p:spPr>
            <p:txBody>
              <a:bodyPr rot="10800000" vert="eaVert" wrap="none" anchor="ctr"/>
              <a:lstStyle/>
              <a:p>
                <a:pPr algn="ctr" defTabSz="914400"/>
                <a:endParaRPr lang="en-US" sz="1000" b="1">
                  <a:solidFill>
                    <a:schemeClr val="bg1"/>
                  </a:solidFill>
                  <a:latin typeface="Trebuchet MS" pitchFamily="34" charset="0"/>
                </a:endParaRPr>
              </a:p>
            </p:txBody>
          </p:sp>
        </p:grpSp>
        <p:grpSp>
          <p:nvGrpSpPr>
            <p:cNvPr id="35" name="AutoShape 14"/>
            <p:cNvGrpSpPr>
              <a:grpSpLocks/>
            </p:cNvGrpSpPr>
            <p:nvPr/>
          </p:nvGrpSpPr>
          <p:grpSpPr bwMode="auto">
            <a:xfrm rot="16200000">
              <a:off x="6025856" y="4336524"/>
              <a:ext cx="148167" cy="682624"/>
              <a:chOff x="1444" y="2001"/>
              <a:chExt cx="196" cy="691"/>
            </a:xfrm>
          </p:grpSpPr>
          <p:pic>
            <p:nvPicPr>
              <p:cNvPr id="36" name="AutoShape 14"/>
              <p:cNvPicPr>
                <a:picLocks noChangeArrowheads="1"/>
              </p:cNvPicPr>
              <p:nvPr/>
            </p:nvPicPr>
            <p:blipFill>
              <a:blip r:embed="rId4" cstate="print"/>
              <a:srcRect/>
              <a:stretch>
                <a:fillRect/>
              </a:stretch>
            </p:blipFill>
            <p:spPr bwMode="auto">
              <a:xfrm>
                <a:off x="1444" y="2001"/>
                <a:ext cx="196" cy="691"/>
              </a:xfrm>
              <a:prstGeom prst="rect">
                <a:avLst/>
              </a:prstGeom>
              <a:noFill/>
              <a:ln w="9525">
                <a:noFill/>
                <a:miter lim="800000"/>
                <a:headEnd/>
                <a:tailEnd/>
              </a:ln>
            </p:spPr>
          </p:pic>
          <p:sp>
            <p:nvSpPr>
              <p:cNvPr id="37" name="Text Box 47"/>
              <p:cNvSpPr txBox="1">
                <a:spLocks noChangeArrowheads="1"/>
              </p:cNvSpPr>
              <p:nvPr/>
            </p:nvSpPr>
            <p:spPr bwMode="auto">
              <a:xfrm rot="5400000">
                <a:off x="1253" y="2305"/>
                <a:ext cx="582" cy="87"/>
              </a:xfrm>
              <a:prstGeom prst="rect">
                <a:avLst/>
              </a:prstGeom>
              <a:noFill/>
              <a:ln w="9525">
                <a:noFill/>
                <a:miter lim="800000"/>
                <a:headEnd/>
                <a:tailEnd/>
              </a:ln>
            </p:spPr>
            <p:txBody>
              <a:bodyPr rot="10800000" vert="eaVert" wrap="none" anchor="ctr"/>
              <a:lstStyle/>
              <a:p>
                <a:pPr algn="ctr" defTabSz="914400"/>
                <a:endParaRPr lang="en-US" sz="1000" b="1">
                  <a:solidFill>
                    <a:schemeClr val="bg1"/>
                  </a:solidFill>
                  <a:latin typeface="Trebuchet MS" pitchFamily="34" charset="0"/>
                </a:endParaRPr>
              </a:p>
            </p:txBody>
          </p:sp>
        </p:grpSp>
        <p:sp>
          <p:nvSpPr>
            <p:cNvPr id="38" name="Freeform 37"/>
            <p:cNvSpPr/>
            <p:nvPr/>
          </p:nvSpPr>
          <p:spPr>
            <a:xfrm>
              <a:off x="6861064" y="4106333"/>
              <a:ext cx="861307" cy="1248832"/>
            </a:xfrm>
            <a:custGeom>
              <a:avLst/>
              <a:gdLst>
                <a:gd name="connsiteX0" fmla="*/ 1843391 w 2029838"/>
                <a:gd name="connsiteY0" fmla="*/ 1835285 h 1835285"/>
                <a:gd name="connsiteX1" fmla="*/ 1765570 w 2029838"/>
                <a:gd name="connsiteY1" fmla="*/ 1018162 h 1835285"/>
                <a:gd name="connsiteX2" fmla="*/ 257783 w 2029838"/>
                <a:gd name="connsiteY2" fmla="*/ 852792 h 1835285"/>
                <a:gd name="connsiteX3" fmla="*/ 218872 w 2029838"/>
                <a:gd name="connsiteY3" fmla="*/ 132945 h 1835285"/>
                <a:gd name="connsiteX4" fmla="*/ 1502923 w 2029838"/>
                <a:gd name="connsiteY4" fmla="*/ 55123 h 1835285"/>
                <a:gd name="connsiteX0" fmla="*/ 1832042 w 1925264"/>
                <a:gd name="connsiteY0" fmla="*/ 1835285 h 1835285"/>
                <a:gd name="connsiteX1" fmla="*/ 1375777 w 1925264"/>
                <a:gd name="connsiteY1" fmla="*/ 979252 h 1835285"/>
                <a:gd name="connsiteX2" fmla="*/ 246434 w 1925264"/>
                <a:gd name="connsiteY2" fmla="*/ 852792 h 1835285"/>
                <a:gd name="connsiteX3" fmla="*/ 207523 w 1925264"/>
                <a:gd name="connsiteY3" fmla="*/ 132945 h 1835285"/>
                <a:gd name="connsiteX4" fmla="*/ 1491574 w 1925264"/>
                <a:gd name="connsiteY4" fmla="*/ 55123 h 1835285"/>
                <a:gd name="connsiteX0" fmla="*/ 1820575 w 1913798"/>
                <a:gd name="connsiteY0" fmla="*/ 1815830 h 1815830"/>
                <a:gd name="connsiteX1" fmla="*/ 1375777 w 1913798"/>
                <a:gd name="connsiteY1" fmla="*/ 979252 h 1815830"/>
                <a:gd name="connsiteX2" fmla="*/ 246434 w 1913798"/>
                <a:gd name="connsiteY2" fmla="*/ 852792 h 1815830"/>
                <a:gd name="connsiteX3" fmla="*/ 207523 w 1913798"/>
                <a:gd name="connsiteY3" fmla="*/ 132945 h 1815830"/>
                <a:gd name="connsiteX4" fmla="*/ 1491574 w 1913798"/>
                <a:gd name="connsiteY4" fmla="*/ 55123 h 1815830"/>
                <a:gd name="connsiteX0" fmla="*/ 1820575 w 1820575"/>
                <a:gd name="connsiteY0" fmla="*/ 1815830 h 1815830"/>
                <a:gd name="connsiteX1" fmla="*/ 1375777 w 1820575"/>
                <a:gd name="connsiteY1" fmla="*/ 979252 h 1815830"/>
                <a:gd name="connsiteX2" fmla="*/ 246434 w 1820575"/>
                <a:gd name="connsiteY2" fmla="*/ 852792 h 1815830"/>
                <a:gd name="connsiteX3" fmla="*/ 207523 w 1820575"/>
                <a:gd name="connsiteY3" fmla="*/ 132945 h 1815830"/>
                <a:gd name="connsiteX4" fmla="*/ 1491574 w 1820575"/>
                <a:gd name="connsiteY4" fmla="*/ 55123 h 1815830"/>
                <a:gd name="connsiteX0" fmla="*/ 1820575 w 1820575"/>
                <a:gd name="connsiteY0" fmla="*/ 1815830 h 1815830"/>
                <a:gd name="connsiteX1" fmla="*/ 1375777 w 1820575"/>
                <a:gd name="connsiteY1" fmla="*/ 979252 h 1815830"/>
                <a:gd name="connsiteX2" fmla="*/ 246434 w 1820575"/>
                <a:gd name="connsiteY2" fmla="*/ 852792 h 1815830"/>
                <a:gd name="connsiteX3" fmla="*/ 207523 w 1820575"/>
                <a:gd name="connsiteY3" fmla="*/ 132945 h 1815830"/>
                <a:gd name="connsiteX4" fmla="*/ 1491574 w 1820575"/>
                <a:gd name="connsiteY4" fmla="*/ 55123 h 1815830"/>
                <a:gd name="connsiteX0" fmla="*/ 1820575 w 1820575"/>
                <a:gd name="connsiteY0" fmla="*/ 1815830 h 1815830"/>
                <a:gd name="connsiteX1" fmla="*/ 1387245 w 1820575"/>
                <a:gd name="connsiteY1" fmla="*/ 891703 h 1815830"/>
                <a:gd name="connsiteX2" fmla="*/ 246434 w 1820575"/>
                <a:gd name="connsiteY2" fmla="*/ 852792 h 1815830"/>
                <a:gd name="connsiteX3" fmla="*/ 207523 w 1820575"/>
                <a:gd name="connsiteY3" fmla="*/ 132945 h 1815830"/>
                <a:gd name="connsiteX4" fmla="*/ 1491574 w 1820575"/>
                <a:gd name="connsiteY4" fmla="*/ 55123 h 1815830"/>
                <a:gd name="connsiteX0" fmla="*/ 1812930 w 1812930"/>
                <a:gd name="connsiteY0" fmla="*/ 1801238 h 1801238"/>
                <a:gd name="connsiteX1" fmla="*/ 1379600 w 1812930"/>
                <a:gd name="connsiteY1" fmla="*/ 877111 h 1801238"/>
                <a:gd name="connsiteX2" fmla="*/ 284662 w 1812930"/>
                <a:gd name="connsiteY2" fmla="*/ 750651 h 1801238"/>
                <a:gd name="connsiteX3" fmla="*/ 199878 w 1812930"/>
                <a:gd name="connsiteY3" fmla="*/ 118353 h 1801238"/>
                <a:gd name="connsiteX4" fmla="*/ 1483929 w 1812930"/>
                <a:gd name="connsiteY4" fmla="*/ 40531 h 1801238"/>
                <a:gd name="connsiteX0" fmla="*/ 1830131 w 1830131"/>
                <a:gd name="connsiteY0" fmla="*/ 1801238 h 1801238"/>
                <a:gd name="connsiteX1" fmla="*/ 1396801 w 1830131"/>
                <a:gd name="connsiteY1" fmla="*/ 877111 h 1801238"/>
                <a:gd name="connsiteX2" fmla="*/ 198651 w 1830131"/>
                <a:gd name="connsiteY2" fmla="*/ 750651 h 1801238"/>
                <a:gd name="connsiteX3" fmla="*/ 217079 w 1830131"/>
                <a:gd name="connsiteY3" fmla="*/ 118353 h 1801238"/>
                <a:gd name="connsiteX4" fmla="*/ 1501130 w 1830131"/>
                <a:gd name="connsiteY4" fmla="*/ 40531 h 1801238"/>
                <a:gd name="connsiteX0" fmla="*/ 2014567 w 2014567"/>
                <a:gd name="connsiteY0" fmla="*/ 1780534 h 1780534"/>
                <a:gd name="connsiteX1" fmla="*/ 1396802 w 2014567"/>
                <a:gd name="connsiteY1" fmla="*/ 877111 h 1780534"/>
                <a:gd name="connsiteX2" fmla="*/ 198652 w 2014567"/>
                <a:gd name="connsiteY2" fmla="*/ 750651 h 1780534"/>
                <a:gd name="connsiteX3" fmla="*/ 217080 w 2014567"/>
                <a:gd name="connsiteY3" fmla="*/ 118353 h 1780534"/>
                <a:gd name="connsiteX4" fmla="*/ 1501131 w 2014567"/>
                <a:gd name="connsiteY4" fmla="*/ 40531 h 1780534"/>
                <a:gd name="connsiteX0" fmla="*/ 2043275 w 2043275"/>
                <a:gd name="connsiteY0" fmla="*/ 1780534 h 1780534"/>
                <a:gd name="connsiteX1" fmla="*/ 1609945 w 2043275"/>
                <a:gd name="connsiteY1" fmla="*/ 866760 h 1780534"/>
                <a:gd name="connsiteX2" fmla="*/ 227360 w 2043275"/>
                <a:gd name="connsiteY2" fmla="*/ 750651 h 1780534"/>
                <a:gd name="connsiteX3" fmla="*/ 245788 w 2043275"/>
                <a:gd name="connsiteY3" fmla="*/ 118353 h 1780534"/>
                <a:gd name="connsiteX4" fmla="*/ 1529839 w 2043275"/>
                <a:gd name="connsiteY4" fmla="*/ 40531 h 1780534"/>
                <a:gd name="connsiteX0" fmla="*/ 2041225 w 2041225"/>
                <a:gd name="connsiteY0" fmla="*/ 1780534 h 1780534"/>
                <a:gd name="connsiteX1" fmla="*/ 1595599 w 2041225"/>
                <a:gd name="connsiteY1" fmla="*/ 794296 h 1780534"/>
                <a:gd name="connsiteX2" fmla="*/ 225310 w 2041225"/>
                <a:gd name="connsiteY2" fmla="*/ 750651 h 1780534"/>
                <a:gd name="connsiteX3" fmla="*/ 243738 w 2041225"/>
                <a:gd name="connsiteY3" fmla="*/ 118353 h 1780534"/>
                <a:gd name="connsiteX4" fmla="*/ 1527789 w 2041225"/>
                <a:gd name="connsiteY4" fmla="*/ 40531 h 1780534"/>
                <a:gd name="connsiteX0" fmla="*/ 2016634 w 2016634"/>
                <a:gd name="connsiteY0" fmla="*/ 1771908 h 1771908"/>
                <a:gd name="connsiteX1" fmla="*/ 1571008 w 2016634"/>
                <a:gd name="connsiteY1" fmla="*/ 785670 h 1771908"/>
                <a:gd name="connsiteX2" fmla="*/ 225310 w 2016634"/>
                <a:gd name="connsiteY2" fmla="*/ 690266 h 1771908"/>
                <a:gd name="connsiteX3" fmla="*/ 219147 w 2016634"/>
                <a:gd name="connsiteY3" fmla="*/ 109727 h 1771908"/>
                <a:gd name="connsiteX4" fmla="*/ 1503198 w 2016634"/>
                <a:gd name="connsiteY4" fmla="*/ 31905 h 1771908"/>
                <a:gd name="connsiteX0" fmla="*/ 2016634 w 2016634"/>
                <a:gd name="connsiteY0" fmla="*/ 1777917 h 1777917"/>
                <a:gd name="connsiteX1" fmla="*/ 1571008 w 2016634"/>
                <a:gd name="connsiteY1" fmla="*/ 791679 h 1777917"/>
                <a:gd name="connsiteX2" fmla="*/ 225310 w 2016634"/>
                <a:gd name="connsiteY2" fmla="*/ 696275 h 1777917"/>
                <a:gd name="connsiteX3" fmla="*/ 219147 w 2016634"/>
                <a:gd name="connsiteY3" fmla="*/ 115736 h 1777917"/>
                <a:gd name="connsiteX4" fmla="*/ 1355650 w 2016634"/>
                <a:gd name="connsiteY4" fmla="*/ 27562 h 1777917"/>
                <a:gd name="connsiteX0" fmla="*/ 1475625 w 1779395"/>
                <a:gd name="connsiteY0" fmla="*/ 1756497 h 1756497"/>
                <a:gd name="connsiteX1" fmla="*/ 1571008 w 1779395"/>
                <a:gd name="connsiteY1" fmla="*/ 791679 h 1756497"/>
                <a:gd name="connsiteX2" fmla="*/ 225310 w 1779395"/>
                <a:gd name="connsiteY2" fmla="*/ 696275 h 1756497"/>
                <a:gd name="connsiteX3" fmla="*/ 219147 w 1779395"/>
                <a:gd name="connsiteY3" fmla="*/ 115736 h 1756497"/>
                <a:gd name="connsiteX4" fmla="*/ 1355650 w 1779395"/>
                <a:gd name="connsiteY4" fmla="*/ 27562 h 1756497"/>
                <a:gd name="connsiteX0" fmla="*/ 1444868 w 1444869"/>
                <a:gd name="connsiteY0" fmla="*/ 1756497 h 1756497"/>
                <a:gd name="connsiteX1" fmla="*/ 1195974 w 1444869"/>
                <a:gd name="connsiteY1" fmla="*/ 1027306 h 1756497"/>
                <a:gd name="connsiteX2" fmla="*/ 194553 w 1444869"/>
                <a:gd name="connsiteY2" fmla="*/ 696275 h 1756497"/>
                <a:gd name="connsiteX3" fmla="*/ 188390 w 1444869"/>
                <a:gd name="connsiteY3" fmla="*/ 115736 h 1756497"/>
                <a:gd name="connsiteX4" fmla="*/ 1324893 w 1444869"/>
                <a:gd name="connsiteY4" fmla="*/ 27562 h 1756497"/>
                <a:gd name="connsiteX0" fmla="*/ 1424375 w 1424375"/>
                <a:gd name="connsiteY0" fmla="*/ 1791484 h 1791484"/>
                <a:gd name="connsiteX1" fmla="*/ 1175481 w 1424375"/>
                <a:gd name="connsiteY1" fmla="*/ 1062293 h 1791484"/>
                <a:gd name="connsiteX2" fmla="*/ 297017 w 1424375"/>
                <a:gd name="connsiteY2" fmla="*/ 966891 h 1791484"/>
                <a:gd name="connsiteX3" fmla="*/ 167897 w 1424375"/>
                <a:gd name="connsiteY3" fmla="*/ 150723 h 1791484"/>
                <a:gd name="connsiteX4" fmla="*/ 1304400 w 1424375"/>
                <a:gd name="connsiteY4" fmla="*/ 62549 h 1791484"/>
                <a:gd name="connsiteX0" fmla="*/ 1266599 w 1266599"/>
                <a:gd name="connsiteY0" fmla="*/ 1845037 h 1845037"/>
                <a:gd name="connsiteX1" fmla="*/ 1017705 w 1266599"/>
                <a:gd name="connsiteY1" fmla="*/ 1115846 h 1845037"/>
                <a:gd name="connsiteX2" fmla="*/ 139241 w 1266599"/>
                <a:gd name="connsiteY2" fmla="*/ 1020444 h 1845037"/>
                <a:gd name="connsiteX3" fmla="*/ 182260 w 1266599"/>
                <a:gd name="connsiteY3" fmla="*/ 150724 h 1845037"/>
                <a:gd name="connsiteX4" fmla="*/ 1146624 w 1266599"/>
                <a:gd name="connsiteY4" fmla="*/ 116102 h 1845037"/>
                <a:gd name="connsiteX0" fmla="*/ 1274796 w 1274796"/>
                <a:gd name="connsiteY0" fmla="*/ 1845036 h 1845036"/>
                <a:gd name="connsiteX1" fmla="*/ 1075084 w 1274796"/>
                <a:gd name="connsiteY1" fmla="*/ 751694 h 1845036"/>
                <a:gd name="connsiteX2" fmla="*/ 147438 w 1274796"/>
                <a:gd name="connsiteY2" fmla="*/ 1020443 h 1845036"/>
                <a:gd name="connsiteX3" fmla="*/ 190457 w 1274796"/>
                <a:gd name="connsiteY3" fmla="*/ 150723 h 1845036"/>
                <a:gd name="connsiteX4" fmla="*/ 1154821 w 1274796"/>
                <a:gd name="connsiteY4" fmla="*/ 116101 h 1845036"/>
                <a:gd name="connsiteX0" fmla="*/ 1250204 w 1250204"/>
                <a:gd name="connsiteY0" fmla="*/ 1805765 h 1805765"/>
                <a:gd name="connsiteX1" fmla="*/ 1050492 w 1250204"/>
                <a:gd name="connsiteY1" fmla="*/ 712423 h 1805765"/>
                <a:gd name="connsiteX2" fmla="*/ 147438 w 1250204"/>
                <a:gd name="connsiteY2" fmla="*/ 745543 h 1805765"/>
                <a:gd name="connsiteX3" fmla="*/ 165865 w 1250204"/>
                <a:gd name="connsiteY3" fmla="*/ 111452 h 1805765"/>
                <a:gd name="connsiteX4" fmla="*/ 1130229 w 1250204"/>
                <a:gd name="connsiteY4" fmla="*/ 76830 h 1805765"/>
                <a:gd name="connsiteX0" fmla="*/ 1274795 w 1274795"/>
                <a:gd name="connsiteY0" fmla="*/ 1795055 h 1795055"/>
                <a:gd name="connsiteX1" fmla="*/ 1075083 w 1274795"/>
                <a:gd name="connsiteY1" fmla="*/ 701713 h 1795055"/>
                <a:gd name="connsiteX2" fmla="*/ 147438 w 1274795"/>
                <a:gd name="connsiteY2" fmla="*/ 670571 h 1795055"/>
                <a:gd name="connsiteX3" fmla="*/ 190456 w 1274795"/>
                <a:gd name="connsiteY3" fmla="*/ 100742 h 1795055"/>
                <a:gd name="connsiteX4" fmla="*/ 1154820 w 1274795"/>
                <a:gd name="connsiteY4" fmla="*/ 66120 h 1795055"/>
                <a:gd name="connsiteX0" fmla="*/ 1295288 w 1406426"/>
                <a:gd name="connsiteY0" fmla="*/ 1795055 h 1795055"/>
                <a:gd name="connsiteX1" fmla="*/ 1218533 w 1406426"/>
                <a:gd name="connsiteY1" fmla="*/ 733845 h 1795055"/>
                <a:gd name="connsiteX2" fmla="*/ 167931 w 1406426"/>
                <a:gd name="connsiteY2" fmla="*/ 670571 h 1795055"/>
                <a:gd name="connsiteX3" fmla="*/ 210949 w 1406426"/>
                <a:gd name="connsiteY3" fmla="*/ 100742 h 1795055"/>
                <a:gd name="connsiteX4" fmla="*/ 1175313 w 1406426"/>
                <a:gd name="connsiteY4" fmla="*/ 66120 h 1795055"/>
                <a:gd name="connsiteX0" fmla="*/ 1289140 w 1363392"/>
                <a:gd name="connsiteY0" fmla="*/ 1795055 h 1795055"/>
                <a:gd name="connsiteX1" fmla="*/ 1175499 w 1363392"/>
                <a:gd name="connsiteY1" fmla="*/ 723135 h 1795055"/>
                <a:gd name="connsiteX2" fmla="*/ 161783 w 1363392"/>
                <a:gd name="connsiteY2" fmla="*/ 670571 h 1795055"/>
                <a:gd name="connsiteX3" fmla="*/ 204801 w 1363392"/>
                <a:gd name="connsiteY3" fmla="*/ 100742 h 1795055"/>
                <a:gd name="connsiteX4" fmla="*/ 1169165 w 1363392"/>
                <a:gd name="connsiteY4" fmla="*/ 66120 h 1795055"/>
                <a:gd name="connsiteX0" fmla="*/ 1295288 w 1369540"/>
                <a:gd name="connsiteY0" fmla="*/ 1805765 h 1805765"/>
                <a:gd name="connsiteX1" fmla="*/ 1181647 w 1369540"/>
                <a:gd name="connsiteY1" fmla="*/ 733845 h 1805765"/>
                <a:gd name="connsiteX2" fmla="*/ 167931 w 1369540"/>
                <a:gd name="connsiteY2" fmla="*/ 681281 h 1805765"/>
                <a:gd name="connsiteX3" fmla="*/ 174062 w 1369540"/>
                <a:gd name="connsiteY3" fmla="*/ 100742 h 1805765"/>
                <a:gd name="connsiteX4" fmla="*/ 1175313 w 1369540"/>
                <a:gd name="connsiteY4" fmla="*/ 76830 h 1805765"/>
                <a:gd name="connsiteX0" fmla="*/ 1352650 w 1613842"/>
                <a:gd name="connsiteY0" fmla="*/ 1814690 h 1814690"/>
                <a:gd name="connsiteX1" fmla="*/ 1239009 w 1613842"/>
                <a:gd name="connsiteY1" fmla="*/ 742770 h 1814690"/>
                <a:gd name="connsiteX2" fmla="*/ 225293 w 1613842"/>
                <a:gd name="connsiteY2" fmla="*/ 690206 h 1814690"/>
                <a:gd name="connsiteX3" fmla="*/ 231424 w 1613842"/>
                <a:gd name="connsiteY3" fmla="*/ 109667 h 1814690"/>
                <a:gd name="connsiteX4" fmla="*/ 1613841 w 1613842"/>
                <a:gd name="connsiteY4" fmla="*/ 32204 h 1814690"/>
                <a:gd name="connsiteX0" fmla="*/ 1299369 w 1373621"/>
                <a:gd name="connsiteY0" fmla="*/ 1814690 h 1814690"/>
                <a:gd name="connsiteX1" fmla="*/ 1185728 w 1373621"/>
                <a:gd name="connsiteY1" fmla="*/ 742770 h 1814690"/>
                <a:gd name="connsiteX2" fmla="*/ 172012 w 1373621"/>
                <a:gd name="connsiteY2" fmla="*/ 690206 h 1814690"/>
                <a:gd name="connsiteX3" fmla="*/ 178143 w 1373621"/>
                <a:gd name="connsiteY3" fmla="*/ 109667 h 1814690"/>
                <a:gd name="connsiteX4" fmla="*/ 1240872 w 1373621"/>
                <a:gd name="connsiteY4" fmla="*/ 32204 h 1814690"/>
                <a:gd name="connsiteX0" fmla="*/ 1299369 w 1308852"/>
                <a:gd name="connsiteY0" fmla="*/ 1814690 h 1814690"/>
                <a:gd name="connsiteX1" fmla="*/ 1120958 w 1308852"/>
                <a:gd name="connsiteY1" fmla="*/ 742770 h 1814690"/>
                <a:gd name="connsiteX2" fmla="*/ 172012 w 1308852"/>
                <a:gd name="connsiteY2" fmla="*/ 690206 h 1814690"/>
                <a:gd name="connsiteX3" fmla="*/ 178143 w 1308852"/>
                <a:gd name="connsiteY3" fmla="*/ 109667 h 1814690"/>
                <a:gd name="connsiteX4" fmla="*/ 1240872 w 1308852"/>
                <a:gd name="connsiteY4" fmla="*/ 32204 h 1814690"/>
                <a:gd name="connsiteX0" fmla="*/ 1260507 w 1302373"/>
                <a:gd name="connsiteY0" fmla="*/ 1756152 h 1756152"/>
                <a:gd name="connsiteX1" fmla="*/ 1120958 w 1302373"/>
                <a:gd name="connsiteY1" fmla="*/ 742770 h 1756152"/>
                <a:gd name="connsiteX2" fmla="*/ 172012 w 1302373"/>
                <a:gd name="connsiteY2" fmla="*/ 690206 h 1756152"/>
                <a:gd name="connsiteX3" fmla="*/ 178143 w 1302373"/>
                <a:gd name="connsiteY3" fmla="*/ 109667 h 1756152"/>
                <a:gd name="connsiteX4" fmla="*/ 1240872 w 1302373"/>
                <a:gd name="connsiteY4" fmla="*/ 32204 h 1756152"/>
                <a:gd name="connsiteX0" fmla="*/ 1260507 w 1365793"/>
                <a:gd name="connsiteY0" fmla="*/ 1756152 h 1756152"/>
                <a:gd name="connsiteX1" fmla="*/ 1184378 w 1365793"/>
                <a:gd name="connsiteY1" fmla="*/ 742770 h 1756152"/>
                <a:gd name="connsiteX2" fmla="*/ 172012 w 1365793"/>
                <a:gd name="connsiteY2" fmla="*/ 690206 h 1756152"/>
                <a:gd name="connsiteX3" fmla="*/ 178143 w 1365793"/>
                <a:gd name="connsiteY3" fmla="*/ 109667 h 1756152"/>
                <a:gd name="connsiteX4" fmla="*/ 1240872 w 1365793"/>
                <a:gd name="connsiteY4" fmla="*/ 32204 h 1756152"/>
                <a:gd name="connsiteX0" fmla="*/ 1271078 w 1376365"/>
                <a:gd name="connsiteY0" fmla="*/ 1765448 h 1765448"/>
                <a:gd name="connsiteX1" fmla="*/ 1194949 w 1376365"/>
                <a:gd name="connsiteY1" fmla="*/ 752066 h 1765448"/>
                <a:gd name="connsiteX2" fmla="*/ 182583 w 1376365"/>
                <a:gd name="connsiteY2" fmla="*/ 699502 h 1765448"/>
                <a:gd name="connsiteX3" fmla="*/ 188714 w 1376365"/>
                <a:gd name="connsiteY3" fmla="*/ 118963 h 1765448"/>
                <a:gd name="connsiteX4" fmla="*/ 1314864 w 1376365"/>
                <a:gd name="connsiteY4" fmla="*/ 27562 h 1765448"/>
                <a:gd name="connsiteX0" fmla="*/ 1271077 w 1376364"/>
                <a:gd name="connsiteY0" fmla="*/ 1765448 h 1765448"/>
                <a:gd name="connsiteX1" fmla="*/ 1194948 w 1376364"/>
                <a:gd name="connsiteY1" fmla="*/ 752066 h 1765448"/>
                <a:gd name="connsiteX2" fmla="*/ 182582 w 1376364"/>
                <a:gd name="connsiteY2" fmla="*/ 579811 h 1765448"/>
                <a:gd name="connsiteX3" fmla="*/ 188713 w 1376364"/>
                <a:gd name="connsiteY3" fmla="*/ 118963 h 1765448"/>
                <a:gd name="connsiteX4" fmla="*/ 1314863 w 1376364"/>
                <a:gd name="connsiteY4" fmla="*/ 27562 h 1765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364" h="1765448">
                  <a:moveTo>
                    <a:pt x="1271077" y="1765448"/>
                  </a:moveTo>
                  <a:cubicBezTo>
                    <a:pt x="1261088" y="1448488"/>
                    <a:pt x="1376364" y="949672"/>
                    <a:pt x="1194948" y="752066"/>
                  </a:cubicBezTo>
                  <a:cubicBezTo>
                    <a:pt x="1013532" y="554460"/>
                    <a:pt x="350288" y="685328"/>
                    <a:pt x="182582" y="579811"/>
                  </a:cubicBezTo>
                  <a:cubicBezTo>
                    <a:pt x="14876" y="474294"/>
                    <a:pt x="0" y="211004"/>
                    <a:pt x="188713" y="118963"/>
                  </a:cubicBezTo>
                  <a:cubicBezTo>
                    <a:pt x="377426" y="26922"/>
                    <a:pt x="776599" y="0"/>
                    <a:pt x="1314863" y="27562"/>
                  </a:cubicBezTo>
                </a:path>
              </a:pathLst>
            </a:custGeom>
            <a:noFill/>
            <a:ln w="76200" cmpd="sng">
              <a:solidFill>
                <a:srgbClr val="FF9900"/>
              </a:solidFill>
              <a:round/>
              <a:headEnd type="none" w="med" len="med"/>
              <a:tailEnd type="triangle" w="med" len="med"/>
            </a:ln>
          </p:spPr>
          <p:txBody>
            <a:bodyPr/>
            <a:lstStyle/>
            <a:p>
              <a:endParaRPr lang="en-US">
                <a:latin typeface="Arial" charset="0"/>
                <a:cs typeface="Arial" charset="0"/>
              </a:endParaRPr>
            </a:p>
          </p:txBody>
        </p:sp>
        <p:sp>
          <p:nvSpPr>
            <p:cNvPr id="39" name="Freeform 38"/>
            <p:cNvSpPr/>
            <p:nvPr/>
          </p:nvSpPr>
          <p:spPr>
            <a:xfrm>
              <a:off x="5805573" y="3439582"/>
              <a:ext cx="1889800" cy="1128822"/>
            </a:xfrm>
            <a:custGeom>
              <a:avLst/>
              <a:gdLst>
                <a:gd name="connsiteX0" fmla="*/ 2324910 w 2324910"/>
                <a:gd name="connsiteY0" fmla="*/ 136187 h 1486711"/>
                <a:gd name="connsiteX1" fmla="*/ 1138136 w 2324910"/>
                <a:gd name="connsiteY1" fmla="*/ 194553 h 1486711"/>
                <a:gd name="connsiteX2" fmla="*/ 933855 w 2324910"/>
                <a:gd name="connsiteY2" fmla="*/ 1303507 h 1486711"/>
                <a:gd name="connsiteX3" fmla="*/ 0 w 2324910"/>
                <a:gd name="connsiteY3" fmla="*/ 1293779 h 1486711"/>
                <a:gd name="connsiteX0" fmla="*/ 2324910 w 2324910"/>
                <a:gd name="connsiteY0" fmla="*/ 119974 h 1374032"/>
                <a:gd name="connsiteX1" fmla="*/ 1138136 w 2324910"/>
                <a:gd name="connsiteY1" fmla="*/ 178340 h 1374032"/>
                <a:gd name="connsiteX2" fmla="*/ 933855 w 2324910"/>
                <a:gd name="connsiteY2" fmla="*/ 1190017 h 1374032"/>
                <a:gd name="connsiteX3" fmla="*/ 0 w 2324910"/>
                <a:gd name="connsiteY3" fmla="*/ 1277566 h 1374032"/>
                <a:gd name="connsiteX0" fmla="*/ 2324910 w 2324910"/>
                <a:gd name="connsiteY0" fmla="*/ 100518 h 1354576"/>
                <a:gd name="connsiteX1" fmla="*/ 943582 w 2324910"/>
                <a:gd name="connsiteY1" fmla="*/ 178340 h 1354576"/>
                <a:gd name="connsiteX2" fmla="*/ 933855 w 2324910"/>
                <a:gd name="connsiteY2" fmla="*/ 1170561 h 1354576"/>
                <a:gd name="connsiteX3" fmla="*/ 0 w 2324910"/>
                <a:gd name="connsiteY3" fmla="*/ 1258110 h 1354576"/>
                <a:gd name="connsiteX0" fmla="*/ 2081718 w 2081718"/>
                <a:gd name="connsiteY0" fmla="*/ 92412 h 1356198"/>
                <a:gd name="connsiteX1" fmla="*/ 943582 w 2081718"/>
                <a:gd name="connsiteY1" fmla="*/ 179962 h 1356198"/>
                <a:gd name="connsiteX2" fmla="*/ 933855 w 2081718"/>
                <a:gd name="connsiteY2" fmla="*/ 1172183 h 1356198"/>
                <a:gd name="connsiteX3" fmla="*/ 0 w 2081718"/>
                <a:gd name="connsiteY3" fmla="*/ 1259732 h 1356198"/>
                <a:gd name="connsiteX0" fmla="*/ 2149811 w 2149811"/>
                <a:gd name="connsiteY0" fmla="*/ 84305 h 1357819"/>
                <a:gd name="connsiteX1" fmla="*/ 943582 w 2149811"/>
                <a:gd name="connsiteY1" fmla="*/ 181583 h 1357819"/>
                <a:gd name="connsiteX2" fmla="*/ 933855 w 2149811"/>
                <a:gd name="connsiteY2" fmla="*/ 1173804 h 1357819"/>
                <a:gd name="connsiteX3" fmla="*/ 0 w 2149811"/>
                <a:gd name="connsiteY3" fmla="*/ 1261353 h 1357819"/>
                <a:gd name="connsiteX0" fmla="*/ 2383275 w 2383275"/>
                <a:gd name="connsiteY0" fmla="*/ 141049 h 1346470"/>
                <a:gd name="connsiteX1" fmla="*/ 943582 w 2383275"/>
                <a:gd name="connsiteY1" fmla="*/ 170234 h 1346470"/>
                <a:gd name="connsiteX2" fmla="*/ 933855 w 2383275"/>
                <a:gd name="connsiteY2" fmla="*/ 1162455 h 1346470"/>
                <a:gd name="connsiteX3" fmla="*/ 0 w 2383275"/>
                <a:gd name="connsiteY3" fmla="*/ 1250004 h 1346470"/>
                <a:gd name="connsiteX0" fmla="*/ 2383275 w 2383275"/>
                <a:gd name="connsiteY0" fmla="*/ 100517 h 1354577"/>
                <a:gd name="connsiteX1" fmla="*/ 943582 w 2383275"/>
                <a:gd name="connsiteY1" fmla="*/ 178341 h 1354577"/>
                <a:gd name="connsiteX2" fmla="*/ 933855 w 2383275"/>
                <a:gd name="connsiteY2" fmla="*/ 1170562 h 1354577"/>
                <a:gd name="connsiteX3" fmla="*/ 0 w 2383275"/>
                <a:gd name="connsiteY3" fmla="*/ 1258111 h 1354577"/>
                <a:gd name="connsiteX0" fmla="*/ 2169266 w 2169266"/>
                <a:gd name="connsiteY0" fmla="*/ 76198 h 1359441"/>
                <a:gd name="connsiteX1" fmla="*/ 943582 w 2169266"/>
                <a:gd name="connsiteY1" fmla="*/ 183205 h 1359441"/>
                <a:gd name="connsiteX2" fmla="*/ 933855 w 2169266"/>
                <a:gd name="connsiteY2" fmla="*/ 1175426 h 1359441"/>
                <a:gd name="connsiteX3" fmla="*/ 0 w 2169266"/>
                <a:gd name="connsiteY3" fmla="*/ 1262975 h 1359441"/>
                <a:gd name="connsiteX0" fmla="*/ 2169266 w 2169266"/>
                <a:gd name="connsiteY0" fmla="*/ 68094 h 1351337"/>
                <a:gd name="connsiteX1" fmla="*/ 865761 w 2169266"/>
                <a:gd name="connsiteY1" fmla="*/ 204284 h 1351337"/>
                <a:gd name="connsiteX2" fmla="*/ 933855 w 2169266"/>
                <a:gd name="connsiteY2" fmla="*/ 1167322 h 1351337"/>
                <a:gd name="connsiteX3" fmla="*/ 0 w 2169266"/>
                <a:gd name="connsiteY3" fmla="*/ 1254871 h 1351337"/>
                <a:gd name="connsiteX0" fmla="*/ 2169266 w 2169266"/>
                <a:gd name="connsiteY0" fmla="*/ 68094 h 1371603"/>
                <a:gd name="connsiteX1" fmla="*/ 865761 w 2169266"/>
                <a:gd name="connsiteY1" fmla="*/ 204284 h 1371603"/>
                <a:gd name="connsiteX2" fmla="*/ 846306 w 2169266"/>
                <a:gd name="connsiteY2" fmla="*/ 1196505 h 1371603"/>
                <a:gd name="connsiteX3" fmla="*/ 0 w 2169266"/>
                <a:gd name="connsiteY3" fmla="*/ 1254871 h 1371603"/>
                <a:gd name="connsiteX0" fmla="*/ 2169266 w 2169266"/>
                <a:gd name="connsiteY0" fmla="*/ 129700 h 1446179"/>
                <a:gd name="connsiteX1" fmla="*/ 817123 w 2169266"/>
                <a:gd name="connsiteY1" fmla="*/ 188068 h 1446179"/>
                <a:gd name="connsiteX2" fmla="*/ 846306 w 2169266"/>
                <a:gd name="connsiteY2" fmla="*/ 1258111 h 1446179"/>
                <a:gd name="connsiteX3" fmla="*/ 0 w 2169266"/>
                <a:gd name="connsiteY3" fmla="*/ 1316477 h 1446179"/>
                <a:gd name="connsiteX0" fmla="*/ 2169266 w 2169266"/>
                <a:gd name="connsiteY0" fmla="*/ 124837 h 1412133"/>
                <a:gd name="connsiteX1" fmla="*/ 817123 w 2169266"/>
                <a:gd name="connsiteY1" fmla="*/ 183205 h 1412133"/>
                <a:gd name="connsiteX2" fmla="*/ 749029 w 2169266"/>
                <a:gd name="connsiteY2" fmla="*/ 1224065 h 1412133"/>
                <a:gd name="connsiteX3" fmla="*/ 0 w 2169266"/>
                <a:gd name="connsiteY3" fmla="*/ 1311614 h 1412133"/>
                <a:gd name="connsiteX0" fmla="*/ 2169266 w 2169266"/>
                <a:gd name="connsiteY0" fmla="*/ 68094 h 1351337"/>
                <a:gd name="connsiteX1" fmla="*/ 875489 w 2169266"/>
                <a:gd name="connsiteY1" fmla="*/ 291833 h 1351337"/>
                <a:gd name="connsiteX2" fmla="*/ 749029 w 2169266"/>
                <a:gd name="connsiteY2" fmla="*/ 1167322 h 1351337"/>
                <a:gd name="connsiteX3" fmla="*/ 0 w 2169266"/>
                <a:gd name="connsiteY3" fmla="*/ 1254871 h 1351337"/>
                <a:gd name="connsiteX0" fmla="*/ 2169266 w 2169266"/>
                <a:gd name="connsiteY0" fmla="*/ 68094 h 1351337"/>
                <a:gd name="connsiteX1" fmla="*/ 875489 w 2169266"/>
                <a:gd name="connsiteY1" fmla="*/ 233467 h 1351337"/>
                <a:gd name="connsiteX2" fmla="*/ 749029 w 2169266"/>
                <a:gd name="connsiteY2" fmla="*/ 1167322 h 1351337"/>
                <a:gd name="connsiteX3" fmla="*/ 0 w 2169266"/>
                <a:gd name="connsiteY3" fmla="*/ 1254871 h 1351337"/>
                <a:gd name="connsiteX0" fmla="*/ 2169266 w 2169266"/>
                <a:gd name="connsiteY0" fmla="*/ 68094 h 1468845"/>
                <a:gd name="connsiteX1" fmla="*/ 875489 w 2169266"/>
                <a:gd name="connsiteY1" fmla="*/ 233467 h 1468845"/>
                <a:gd name="connsiteX2" fmla="*/ 749029 w 2169266"/>
                <a:gd name="connsiteY2" fmla="*/ 1167322 h 1468845"/>
                <a:gd name="connsiteX3" fmla="*/ 0 w 2169266"/>
                <a:gd name="connsiteY3" fmla="*/ 1372379 h 1468845"/>
                <a:gd name="connsiteX0" fmla="*/ 2169266 w 2169266"/>
                <a:gd name="connsiteY0" fmla="*/ 68094 h 1386590"/>
                <a:gd name="connsiteX1" fmla="*/ 875489 w 2169266"/>
                <a:gd name="connsiteY1" fmla="*/ 233467 h 1386590"/>
                <a:gd name="connsiteX2" fmla="*/ 749029 w 2169266"/>
                <a:gd name="connsiteY2" fmla="*/ 1167322 h 1386590"/>
                <a:gd name="connsiteX3" fmla="*/ 0 w 2169266"/>
                <a:gd name="connsiteY3" fmla="*/ 1372379 h 1386590"/>
                <a:gd name="connsiteX0" fmla="*/ 2169266 w 2169266"/>
                <a:gd name="connsiteY0" fmla="*/ 68094 h 1486401"/>
                <a:gd name="connsiteX1" fmla="*/ 875489 w 2169266"/>
                <a:gd name="connsiteY1" fmla="*/ 233467 h 1486401"/>
                <a:gd name="connsiteX2" fmla="*/ 729979 w 2169266"/>
                <a:gd name="connsiteY2" fmla="*/ 1296581 h 1486401"/>
                <a:gd name="connsiteX3" fmla="*/ 0 w 2169266"/>
                <a:gd name="connsiteY3" fmla="*/ 1372379 h 1486401"/>
                <a:gd name="connsiteX0" fmla="*/ 2169266 w 2169266"/>
                <a:gd name="connsiteY0" fmla="*/ 68094 h 1486400"/>
                <a:gd name="connsiteX1" fmla="*/ 875489 w 2169266"/>
                <a:gd name="connsiteY1" fmla="*/ 233467 h 1486400"/>
                <a:gd name="connsiteX2" fmla="*/ 729979 w 2169266"/>
                <a:gd name="connsiteY2" fmla="*/ 1296581 h 1486400"/>
                <a:gd name="connsiteX3" fmla="*/ 0 w 2169266"/>
                <a:gd name="connsiteY3" fmla="*/ 1372379 h 1486400"/>
                <a:gd name="connsiteX0" fmla="*/ 2159741 w 2159741"/>
                <a:gd name="connsiteY0" fmla="*/ 68094 h 1500109"/>
                <a:gd name="connsiteX1" fmla="*/ 865964 w 2159741"/>
                <a:gd name="connsiteY1" fmla="*/ 233467 h 1500109"/>
                <a:gd name="connsiteX2" fmla="*/ 720454 w 2159741"/>
                <a:gd name="connsiteY2" fmla="*/ 1296581 h 1500109"/>
                <a:gd name="connsiteX3" fmla="*/ 0 w 2159741"/>
                <a:gd name="connsiteY3" fmla="*/ 1454634 h 1500109"/>
              </a:gdLst>
              <a:ahLst/>
              <a:cxnLst>
                <a:cxn ang="0">
                  <a:pos x="connsiteX0" y="connsiteY0"/>
                </a:cxn>
                <a:cxn ang="0">
                  <a:pos x="connsiteX1" y="connsiteY1"/>
                </a:cxn>
                <a:cxn ang="0">
                  <a:pos x="connsiteX2" y="connsiteY2"/>
                </a:cxn>
                <a:cxn ang="0">
                  <a:pos x="connsiteX3" y="connsiteY3"/>
                </a:cxn>
              </a:cxnLst>
              <a:rect l="l" t="t" r="r" b="b"/>
              <a:pathLst>
                <a:path w="2159741" h="1500109">
                  <a:moveTo>
                    <a:pt x="2159741" y="68094"/>
                  </a:moveTo>
                  <a:cubicBezTo>
                    <a:pt x="1682275" y="0"/>
                    <a:pt x="1105845" y="28719"/>
                    <a:pt x="865964" y="233467"/>
                  </a:cubicBezTo>
                  <a:cubicBezTo>
                    <a:pt x="626083" y="438215"/>
                    <a:pt x="864781" y="1093053"/>
                    <a:pt x="720454" y="1296581"/>
                  </a:cubicBezTo>
                  <a:cubicBezTo>
                    <a:pt x="576127" y="1500109"/>
                    <a:pt x="372083" y="1386590"/>
                    <a:pt x="0" y="1454634"/>
                  </a:cubicBezTo>
                </a:path>
              </a:pathLst>
            </a:custGeom>
            <a:noFill/>
            <a:ln w="76200" cmpd="sng">
              <a:solidFill>
                <a:srgbClr val="FF9900"/>
              </a:solidFill>
              <a:round/>
              <a:headEnd type="none" w="med" len="med"/>
              <a:tailEnd type="triangle" w="med" len="med"/>
            </a:ln>
          </p:spPr>
          <p:txBody>
            <a:bodyPr/>
            <a:lstStyle/>
            <a:p>
              <a:endParaRPr lang="en-US"/>
            </a:p>
          </p:txBody>
        </p:sp>
        <p:sp>
          <p:nvSpPr>
            <p:cNvPr id="40" name="TextBox 39"/>
            <p:cNvSpPr txBox="1"/>
            <p:nvPr/>
          </p:nvSpPr>
          <p:spPr>
            <a:xfrm>
              <a:off x="4724400" y="5185833"/>
              <a:ext cx="1188146" cy="338554"/>
            </a:xfrm>
            <a:prstGeom prst="rect">
              <a:avLst/>
            </a:prstGeom>
            <a:noFill/>
          </p:spPr>
          <p:txBody>
            <a:bodyPr wrap="none" rtlCol="0">
              <a:spAutoFit/>
            </a:bodyPr>
            <a:lstStyle/>
            <a:p>
              <a:pPr algn="ctr"/>
              <a:r>
                <a:rPr lang="en-US" sz="1600" b="1" dirty="0" smtClean="0"/>
                <a:t>InfiniBand</a:t>
              </a:r>
              <a:endParaRPr lang="en-US" sz="1600" b="1" dirty="0"/>
            </a:p>
          </p:txBody>
        </p:sp>
        <p:pic>
          <p:nvPicPr>
            <p:cNvPr id="41" name="Picture 132" descr="Plain_Chip.png"/>
            <p:cNvPicPr>
              <a:picLocks noChangeAspect="1"/>
            </p:cNvPicPr>
            <p:nvPr/>
          </p:nvPicPr>
          <p:blipFill>
            <a:blip r:embed="rId5" cstate="print"/>
            <a:srcRect/>
            <a:stretch>
              <a:fillRect/>
            </a:stretch>
          </p:blipFill>
          <p:spPr bwMode="auto">
            <a:xfrm>
              <a:off x="7738438" y="3439583"/>
              <a:ext cx="560186" cy="730250"/>
            </a:xfrm>
            <a:prstGeom prst="rect">
              <a:avLst/>
            </a:prstGeom>
            <a:noFill/>
            <a:ln w="9525">
              <a:noFill/>
              <a:miter lim="800000"/>
              <a:headEnd/>
              <a:tailEnd/>
            </a:ln>
          </p:spPr>
        </p:pic>
        <p:sp>
          <p:nvSpPr>
            <p:cNvPr id="42" name="TextBox 51"/>
            <p:cNvSpPr txBox="1">
              <a:spLocks noChangeArrowheads="1"/>
            </p:cNvSpPr>
            <p:nvPr/>
          </p:nvSpPr>
          <p:spPr bwMode="auto">
            <a:xfrm>
              <a:off x="8365298" y="3500052"/>
              <a:ext cx="575554" cy="430887"/>
            </a:xfrm>
            <a:prstGeom prst="rect">
              <a:avLst/>
            </a:prstGeom>
            <a:noFill/>
            <a:ln w="9525">
              <a:noFill/>
              <a:miter lim="800000"/>
              <a:headEnd/>
              <a:tailEnd/>
            </a:ln>
          </p:spPr>
          <p:txBody>
            <a:bodyPr wrap="square" lIns="0" rIns="0">
              <a:spAutoFit/>
            </a:bodyPr>
            <a:lstStyle/>
            <a:p>
              <a:pPr algn="ctr" defTabSz="914400">
                <a:defRPr/>
              </a:pPr>
              <a:r>
                <a:rPr lang="en-US" sz="1100" b="1" dirty="0" smtClean="0">
                  <a:latin typeface="Trebuchet MS" pitchFamily="34" charset="0"/>
                  <a:ea typeface="MS PGothic" pitchFamily="34" charset="-128"/>
                  <a:cs typeface="+mn-cs"/>
                </a:rPr>
                <a:t>System </a:t>
              </a:r>
            </a:p>
            <a:p>
              <a:pPr algn="ctr" defTabSz="914400">
                <a:defRPr/>
              </a:pPr>
              <a:r>
                <a:rPr lang="en-US" sz="1100" b="1" dirty="0" smtClean="0">
                  <a:latin typeface="Trebuchet MS" pitchFamily="34" charset="0"/>
                  <a:ea typeface="MS PGothic" pitchFamily="34" charset="-128"/>
                  <a:cs typeface="+mn-cs"/>
                </a:rPr>
                <a:t>Memory</a:t>
              </a:r>
              <a:endParaRPr lang="en-US" sz="1100" b="1" dirty="0">
                <a:latin typeface="Trebuchet MS" pitchFamily="34" charset="0"/>
                <a:ea typeface="MS PGothic" pitchFamily="34" charset="-128"/>
                <a:cs typeface="+mn-cs"/>
              </a:endParaRPr>
            </a:p>
          </p:txBody>
        </p:sp>
        <p:sp>
          <p:nvSpPr>
            <p:cNvPr id="43" name="AutoShape 14"/>
            <p:cNvSpPr>
              <a:spLocks noChangeArrowheads="1"/>
            </p:cNvSpPr>
            <p:nvPr/>
          </p:nvSpPr>
          <p:spPr bwMode="auto">
            <a:xfrm rot="16200000">
              <a:off x="7918443" y="3666921"/>
              <a:ext cx="203200" cy="283918"/>
            </a:xfrm>
            <a:prstGeom prst="roundRect">
              <a:avLst>
                <a:gd name="adj" fmla="val 5147"/>
              </a:avLst>
            </a:prstGeom>
            <a:solidFill>
              <a:schemeClr val="tx1"/>
            </a:soli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contourW="6350">
              <a:bevelT w="12700" h="6350"/>
              <a:contourClr>
                <a:srgbClr val="FFC000"/>
              </a:contourClr>
            </a:sp3d>
          </p:spPr>
          <p:txBody>
            <a:bodyPr wrap="none" anchor="ctr"/>
            <a:lstStyle/>
            <a:p>
              <a:pPr algn="ctr" defTabSz="914400">
                <a:defRPr/>
              </a:pPr>
              <a:r>
                <a:rPr lang="en-US" sz="2000" b="1" dirty="0" smtClean="0">
                  <a:solidFill>
                    <a:srgbClr val="73B900"/>
                  </a:solidFill>
                  <a:latin typeface="Trebuchet MS" pitchFamily="34" charset="0"/>
                  <a:ea typeface="MS PGothic" pitchFamily="34" charset="-128"/>
                  <a:cs typeface="+mn-cs"/>
                </a:rPr>
                <a:t>1</a:t>
              </a:r>
              <a:endParaRPr lang="en-US" sz="2000" b="1" dirty="0">
                <a:solidFill>
                  <a:srgbClr val="73B900"/>
                </a:solidFill>
                <a:latin typeface="Trebuchet MS" pitchFamily="34" charset="0"/>
                <a:ea typeface="MS PGothic" pitchFamily="34" charset="-128"/>
                <a:cs typeface="+mn-cs"/>
              </a:endParaRPr>
            </a:p>
          </p:txBody>
        </p:sp>
        <p:sp>
          <p:nvSpPr>
            <p:cNvPr id="44" name="Up-Down Arrow 43"/>
            <p:cNvSpPr/>
            <p:nvPr/>
          </p:nvSpPr>
          <p:spPr>
            <a:xfrm>
              <a:off x="6655561" y="4190999"/>
              <a:ext cx="71438" cy="179917"/>
            </a:xfrm>
            <a:prstGeom prst="upDownArrow">
              <a:avLst/>
            </a:prstGeom>
            <a:solidFill>
              <a:schemeClr val="tx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Picture 57" descr="falcon_transparent"/>
            <p:cNvPicPr>
              <a:picLocks noChangeAspect="1" noChangeArrowheads="1"/>
            </p:cNvPicPr>
            <p:nvPr/>
          </p:nvPicPr>
          <p:blipFill>
            <a:blip r:embed="rId6" cstate="print"/>
            <a:srcRect/>
            <a:stretch>
              <a:fillRect/>
            </a:stretch>
          </p:blipFill>
          <p:spPr bwMode="auto">
            <a:xfrm>
              <a:off x="4860098" y="4113297"/>
              <a:ext cx="914400" cy="873125"/>
            </a:xfrm>
            <a:prstGeom prst="rect">
              <a:avLst/>
            </a:prstGeom>
            <a:noFill/>
            <a:ln w="9525">
              <a:noFill/>
              <a:miter lim="800000"/>
              <a:headEnd/>
              <a:tailEnd/>
            </a:ln>
          </p:spPr>
        </p:pic>
      </p:grpSp>
      <p:grpSp>
        <p:nvGrpSpPr>
          <p:cNvPr id="83" name="Group 82"/>
          <p:cNvGrpSpPr/>
          <p:nvPr/>
        </p:nvGrpSpPr>
        <p:grpSpPr>
          <a:xfrm flipH="1">
            <a:off x="203148" y="3429000"/>
            <a:ext cx="4216452" cy="2635250"/>
            <a:chOff x="381000" y="3429000"/>
            <a:chExt cx="4216452" cy="2635250"/>
          </a:xfrm>
        </p:grpSpPr>
        <p:pic>
          <p:nvPicPr>
            <p:cNvPr id="46" name="Picture 130" descr="Intel_CPU.png"/>
            <p:cNvPicPr>
              <a:picLocks noChangeAspect="1"/>
            </p:cNvPicPr>
            <p:nvPr/>
          </p:nvPicPr>
          <p:blipFill>
            <a:blip r:embed="rId2" cstate="print"/>
            <a:srcRect/>
            <a:stretch>
              <a:fillRect/>
            </a:stretch>
          </p:blipFill>
          <p:spPr bwMode="auto">
            <a:xfrm>
              <a:off x="2002598" y="3429000"/>
              <a:ext cx="674688" cy="758472"/>
            </a:xfrm>
            <a:prstGeom prst="rect">
              <a:avLst/>
            </a:prstGeom>
            <a:noFill/>
            <a:ln w="9525">
              <a:noFill/>
              <a:miter lim="800000"/>
              <a:headEnd/>
              <a:tailEnd/>
            </a:ln>
          </p:spPr>
        </p:pic>
        <p:pic>
          <p:nvPicPr>
            <p:cNvPr id="47" name="Picture 128" descr="NV_GPU.png"/>
            <p:cNvPicPr>
              <a:picLocks noChangeAspect="1"/>
            </p:cNvPicPr>
            <p:nvPr/>
          </p:nvPicPr>
          <p:blipFill>
            <a:blip r:embed="rId3" cstate="print"/>
            <a:srcRect/>
            <a:stretch>
              <a:fillRect/>
            </a:stretch>
          </p:blipFill>
          <p:spPr bwMode="auto">
            <a:xfrm>
              <a:off x="3312624" y="4286248"/>
              <a:ext cx="753725" cy="719668"/>
            </a:xfrm>
            <a:prstGeom prst="rect">
              <a:avLst/>
            </a:prstGeom>
            <a:solidFill>
              <a:srgbClr val="000000"/>
            </a:solidFill>
            <a:ln w="9525">
              <a:noFill/>
              <a:miter lim="800000"/>
              <a:headEnd/>
              <a:tailEnd/>
            </a:ln>
          </p:spPr>
        </p:pic>
        <p:grpSp>
          <p:nvGrpSpPr>
            <p:cNvPr id="48" name="AutoShape 14"/>
            <p:cNvGrpSpPr>
              <a:grpSpLocks/>
            </p:cNvGrpSpPr>
            <p:nvPr/>
          </p:nvGrpSpPr>
          <p:grpSpPr bwMode="auto">
            <a:xfrm>
              <a:off x="3360250" y="4984750"/>
              <a:ext cx="158411" cy="391583"/>
              <a:chOff x="1444" y="2001"/>
              <a:chExt cx="196" cy="691"/>
            </a:xfrm>
          </p:grpSpPr>
          <p:pic>
            <p:nvPicPr>
              <p:cNvPr id="49" name="AutoShape 14"/>
              <p:cNvPicPr>
                <a:picLocks noChangeArrowheads="1"/>
              </p:cNvPicPr>
              <p:nvPr/>
            </p:nvPicPr>
            <p:blipFill>
              <a:blip r:embed="rId4" cstate="print"/>
              <a:srcRect/>
              <a:stretch>
                <a:fillRect/>
              </a:stretch>
            </p:blipFill>
            <p:spPr bwMode="auto">
              <a:xfrm>
                <a:off x="1444" y="2001"/>
                <a:ext cx="196" cy="691"/>
              </a:xfrm>
              <a:prstGeom prst="rect">
                <a:avLst/>
              </a:prstGeom>
              <a:noFill/>
              <a:ln w="9525">
                <a:noFill/>
                <a:miter lim="800000"/>
                <a:headEnd/>
                <a:tailEnd/>
              </a:ln>
            </p:spPr>
          </p:pic>
          <p:sp>
            <p:nvSpPr>
              <p:cNvPr id="50" name="Text Box 50"/>
              <p:cNvSpPr txBox="1">
                <a:spLocks noChangeArrowheads="1"/>
              </p:cNvSpPr>
              <p:nvPr/>
            </p:nvSpPr>
            <p:spPr bwMode="auto">
              <a:xfrm rot="5400000">
                <a:off x="1253" y="2305"/>
                <a:ext cx="582" cy="87"/>
              </a:xfrm>
              <a:prstGeom prst="rect">
                <a:avLst/>
              </a:prstGeom>
              <a:noFill/>
              <a:ln w="9525">
                <a:noFill/>
                <a:miter lim="800000"/>
                <a:headEnd/>
                <a:tailEnd/>
              </a:ln>
            </p:spPr>
            <p:txBody>
              <a:bodyPr rot="10800000" vert="eaVert" wrap="none" anchor="ctr"/>
              <a:lstStyle/>
              <a:p>
                <a:pPr algn="ctr" defTabSz="914400"/>
                <a:endParaRPr lang="en-US" sz="1000" b="1">
                  <a:solidFill>
                    <a:schemeClr val="bg1"/>
                  </a:solidFill>
                  <a:latin typeface="Trebuchet MS" pitchFamily="34" charset="0"/>
                </a:endParaRPr>
              </a:p>
            </p:txBody>
          </p:sp>
        </p:grpSp>
        <p:grpSp>
          <p:nvGrpSpPr>
            <p:cNvPr id="51" name="AutoShape 14"/>
            <p:cNvGrpSpPr>
              <a:grpSpLocks/>
            </p:cNvGrpSpPr>
            <p:nvPr/>
          </p:nvGrpSpPr>
          <p:grpSpPr bwMode="auto">
            <a:xfrm>
              <a:off x="3529584" y="4984750"/>
              <a:ext cx="158412" cy="391583"/>
              <a:chOff x="1444" y="2001"/>
              <a:chExt cx="196" cy="691"/>
            </a:xfrm>
          </p:grpSpPr>
          <p:pic>
            <p:nvPicPr>
              <p:cNvPr id="52" name="AutoShape 14"/>
              <p:cNvPicPr>
                <a:picLocks noChangeArrowheads="1"/>
              </p:cNvPicPr>
              <p:nvPr/>
            </p:nvPicPr>
            <p:blipFill>
              <a:blip r:embed="rId4" cstate="print"/>
              <a:srcRect/>
              <a:stretch>
                <a:fillRect/>
              </a:stretch>
            </p:blipFill>
            <p:spPr bwMode="auto">
              <a:xfrm>
                <a:off x="1444" y="2001"/>
                <a:ext cx="196" cy="691"/>
              </a:xfrm>
              <a:prstGeom prst="rect">
                <a:avLst/>
              </a:prstGeom>
              <a:noFill/>
              <a:ln w="9525">
                <a:noFill/>
                <a:miter lim="800000"/>
                <a:headEnd/>
                <a:tailEnd/>
              </a:ln>
            </p:spPr>
          </p:pic>
          <p:sp>
            <p:nvSpPr>
              <p:cNvPr id="53" name="Text Box 53"/>
              <p:cNvSpPr txBox="1">
                <a:spLocks noChangeArrowheads="1"/>
              </p:cNvSpPr>
              <p:nvPr/>
            </p:nvSpPr>
            <p:spPr bwMode="auto">
              <a:xfrm rot="5400000">
                <a:off x="1253" y="2305"/>
                <a:ext cx="582" cy="87"/>
              </a:xfrm>
              <a:prstGeom prst="rect">
                <a:avLst/>
              </a:prstGeom>
              <a:noFill/>
              <a:ln w="9525">
                <a:noFill/>
                <a:miter lim="800000"/>
                <a:headEnd/>
                <a:tailEnd/>
              </a:ln>
            </p:spPr>
            <p:txBody>
              <a:bodyPr rot="10800000" vert="eaVert" wrap="none" anchor="ctr"/>
              <a:lstStyle/>
              <a:p>
                <a:pPr algn="ctr" defTabSz="914400"/>
                <a:endParaRPr lang="en-US" sz="1000" b="1">
                  <a:solidFill>
                    <a:schemeClr val="bg1"/>
                  </a:solidFill>
                  <a:latin typeface="Trebuchet MS" pitchFamily="34" charset="0"/>
                </a:endParaRPr>
              </a:p>
            </p:txBody>
          </p:sp>
        </p:grpSp>
        <p:grpSp>
          <p:nvGrpSpPr>
            <p:cNvPr id="54" name="AutoShape 14"/>
            <p:cNvGrpSpPr>
              <a:grpSpLocks/>
            </p:cNvGrpSpPr>
            <p:nvPr/>
          </p:nvGrpSpPr>
          <p:grpSpPr bwMode="auto">
            <a:xfrm>
              <a:off x="3698918" y="4984750"/>
              <a:ext cx="158411" cy="391583"/>
              <a:chOff x="1444" y="2001"/>
              <a:chExt cx="196" cy="691"/>
            </a:xfrm>
          </p:grpSpPr>
          <p:pic>
            <p:nvPicPr>
              <p:cNvPr id="55" name="AutoShape 14"/>
              <p:cNvPicPr>
                <a:picLocks noChangeArrowheads="1"/>
              </p:cNvPicPr>
              <p:nvPr/>
            </p:nvPicPr>
            <p:blipFill>
              <a:blip r:embed="rId4" cstate="print"/>
              <a:srcRect/>
              <a:stretch>
                <a:fillRect/>
              </a:stretch>
            </p:blipFill>
            <p:spPr bwMode="auto">
              <a:xfrm>
                <a:off x="1444" y="2001"/>
                <a:ext cx="196" cy="691"/>
              </a:xfrm>
              <a:prstGeom prst="rect">
                <a:avLst/>
              </a:prstGeom>
              <a:noFill/>
              <a:ln w="9525">
                <a:noFill/>
                <a:miter lim="800000"/>
                <a:headEnd/>
                <a:tailEnd/>
              </a:ln>
            </p:spPr>
          </p:pic>
          <p:sp>
            <p:nvSpPr>
              <p:cNvPr id="56" name="Text Box 56"/>
              <p:cNvSpPr txBox="1">
                <a:spLocks noChangeArrowheads="1"/>
              </p:cNvSpPr>
              <p:nvPr/>
            </p:nvSpPr>
            <p:spPr bwMode="auto">
              <a:xfrm rot="5400000">
                <a:off x="1253" y="2305"/>
                <a:ext cx="582" cy="87"/>
              </a:xfrm>
              <a:prstGeom prst="rect">
                <a:avLst/>
              </a:prstGeom>
              <a:noFill/>
              <a:ln w="9525">
                <a:noFill/>
                <a:miter lim="800000"/>
                <a:headEnd/>
                <a:tailEnd/>
              </a:ln>
            </p:spPr>
            <p:txBody>
              <a:bodyPr rot="10800000" vert="eaVert" wrap="none" anchor="ctr"/>
              <a:lstStyle/>
              <a:p>
                <a:pPr algn="ctr" defTabSz="914400"/>
                <a:endParaRPr lang="en-US" sz="1000" b="1">
                  <a:solidFill>
                    <a:schemeClr val="bg1"/>
                  </a:solidFill>
                  <a:latin typeface="Trebuchet MS" pitchFamily="34" charset="0"/>
                </a:endParaRPr>
              </a:p>
            </p:txBody>
          </p:sp>
        </p:grpSp>
        <p:grpSp>
          <p:nvGrpSpPr>
            <p:cNvPr id="57" name="AutoShape 14"/>
            <p:cNvGrpSpPr>
              <a:grpSpLocks/>
            </p:cNvGrpSpPr>
            <p:nvPr/>
          </p:nvGrpSpPr>
          <p:grpSpPr bwMode="auto">
            <a:xfrm>
              <a:off x="3868250" y="4984750"/>
              <a:ext cx="158411" cy="391583"/>
              <a:chOff x="1444" y="2001"/>
              <a:chExt cx="196" cy="691"/>
            </a:xfrm>
          </p:grpSpPr>
          <p:pic>
            <p:nvPicPr>
              <p:cNvPr id="58" name="AutoShape 14"/>
              <p:cNvPicPr>
                <a:picLocks noChangeArrowheads="1"/>
              </p:cNvPicPr>
              <p:nvPr/>
            </p:nvPicPr>
            <p:blipFill>
              <a:blip r:embed="rId4" cstate="print"/>
              <a:srcRect/>
              <a:stretch>
                <a:fillRect/>
              </a:stretch>
            </p:blipFill>
            <p:spPr bwMode="auto">
              <a:xfrm>
                <a:off x="1444" y="2001"/>
                <a:ext cx="196" cy="691"/>
              </a:xfrm>
              <a:prstGeom prst="rect">
                <a:avLst/>
              </a:prstGeom>
              <a:noFill/>
              <a:ln w="9525">
                <a:noFill/>
                <a:miter lim="800000"/>
                <a:headEnd/>
                <a:tailEnd/>
              </a:ln>
            </p:spPr>
          </p:pic>
          <p:sp>
            <p:nvSpPr>
              <p:cNvPr id="59" name="Text Box 59"/>
              <p:cNvSpPr txBox="1">
                <a:spLocks noChangeArrowheads="1"/>
              </p:cNvSpPr>
              <p:nvPr/>
            </p:nvSpPr>
            <p:spPr bwMode="auto">
              <a:xfrm rot="5400000">
                <a:off x="1253" y="2305"/>
                <a:ext cx="582" cy="87"/>
              </a:xfrm>
              <a:prstGeom prst="rect">
                <a:avLst/>
              </a:prstGeom>
              <a:noFill/>
              <a:ln w="9525">
                <a:noFill/>
                <a:miter lim="800000"/>
                <a:headEnd/>
                <a:tailEnd/>
              </a:ln>
            </p:spPr>
            <p:txBody>
              <a:bodyPr rot="10800000" vert="eaVert" wrap="none" anchor="ctr"/>
              <a:lstStyle/>
              <a:p>
                <a:pPr algn="ctr" defTabSz="914400"/>
                <a:endParaRPr lang="en-US" sz="1000" b="1">
                  <a:solidFill>
                    <a:schemeClr val="bg1"/>
                  </a:solidFill>
                  <a:latin typeface="Trebuchet MS" pitchFamily="34" charset="0"/>
                </a:endParaRPr>
              </a:p>
            </p:txBody>
          </p:sp>
        </p:grpSp>
        <p:pic>
          <p:nvPicPr>
            <p:cNvPr id="60" name="Picture 132" descr="Plain_Chip.png"/>
            <p:cNvPicPr>
              <a:picLocks noChangeAspect="1"/>
            </p:cNvPicPr>
            <p:nvPr/>
          </p:nvPicPr>
          <p:blipFill>
            <a:blip r:embed="rId5" cstate="print"/>
            <a:srcRect/>
            <a:stretch>
              <a:fillRect/>
            </a:stretch>
          </p:blipFill>
          <p:spPr bwMode="auto">
            <a:xfrm>
              <a:off x="3323600" y="5351642"/>
              <a:ext cx="754063" cy="712608"/>
            </a:xfrm>
            <a:prstGeom prst="rect">
              <a:avLst/>
            </a:prstGeom>
            <a:noFill/>
            <a:ln w="9525">
              <a:noFill/>
              <a:miter lim="800000"/>
              <a:headEnd/>
              <a:tailEnd/>
            </a:ln>
          </p:spPr>
        </p:pic>
        <p:sp>
          <p:nvSpPr>
            <p:cNvPr id="61" name="TextBox 51"/>
            <p:cNvSpPr txBox="1">
              <a:spLocks noChangeArrowheads="1"/>
            </p:cNvSpPr>
            <p:nvPr/>
          </p:nvSpPr>
          <p:spPr bwMode="auto">
            <a:xfrm>
              <a:off x="2014352" y="3728641"/>
              <a:ext cx="641615" cy="276999"/>
            </a:xfrm>
            <a:prstGeom prst="rect">
              <a:avLst/>
            </a:prstGeom>
            <a:noFill/>
            <a:ln w="9525">
              <a:noFill/>
              <a:miter lim="800000"/>
              <a:headEnd/>
              <a:tailEnd/>
            </a:ln>
          </p:spPr>
          <p:txBody>
            <a:bodyPr>
              <a:spAutoFit/>
            </a:bodyPr>
            <a:lstStyle/>
            <a:p>
              <a:pPr algn="ctr" defTabSz="914400"/>
              <a:r>
                <a:rPr lang="en-US" sz="1200" b="1" dirty="0">
                  <a:solidFill>
                    <a:schemeClr val="bg1"/>
                  </a:solidFill>
                  <a:latin typeface="Trebuchet MS" pitchFamily="34" charset="0"/>
                </a:rPr>
                <a:t>CPU</a:t>
              </a:r>
            </a:p>
          </p:txBody>
        </p:sp>
        <p:sp>
          <p:nvSpPr>
            <p:cNvPr id="62" name="TextBox 51"/>
            <p:cNvSpPr txBox="1">
              <a:spLocks noChangeArrowheads="1"/>
            </p:cNvSpPr>
            <p:nvPr/>
          </p:nvSpPr>
          <p:spPr bwMode="auto">
            <a:xfrm>
              <a:off x="3373496" y="4577139"/>
              <a:ext cx="641614" cy="261610"/>
            </a:xfrm>
            <a:prstGeom prst="rect">
              <a:avLst/>
            </a:prstGeom>
            <a:noFill/>
            <a:ln w="9525">
              <a:noFill/>
              <a:miter lim="800000"/>
              <a:headEnd/>
              <a:tailEnd/>
            </a:ln>
          </p:spPr>
          <p:txBody>
            <a:bodyPr>
              <a:spAutoFit/>
            </a:bodyPr>
            <a:lstStyle/>
            <a:p>
              <a:pPr algn="ctr" defTabSz="914400"/>
              <a:r>
                <a:rPr lang="en-US" sz="1100" b="1" dirty="0">
                  <a:solidFill>
                    <a:schemeClr val="bg1"/>
                  </a:solidFill>
                  <a:latin typeface="Trebuchet MS" pitchFamily="34" charset="0"/>
                </a:rPr>
                <a:t>GPU</a:t>
              </a:r>
            </a:p>
          </p:txBody>
        </p:sp>
        <p:pic>
          <p:nvPicPr>
            <p:cNvPr id="63" name="Picture 130" descr="Intel_CPU.png"/>
            <p:cNvPicPr>
              <a:picLocks noChangeAspect="1"/>
            </p:cNvPicPr>
            <p:nvPr/>
          </p:nvPicPr>
          <p:blipFill>
            <a:blip r:embed="rId2" cstate="print"/>
            <a:srcRect/>
            <a:stretch>
              <a:fillRect/>
            </a:stretch>
          </p:blipFill>
          <p:spPr bwMode="auto">
            <a:xfrm>
              <a:off x="2081973" y="4370916"/>
              <a:ext cx="515938" cy="630128"/>
            </a:xfrm>
            <a:prstGeom prst="rect">
              <a:avLst/>
            </a:prstGeom>
            <a:noFill/>
            <a:ln w="9525">
              <a:noFill/>
              <a:miter lim="800000"/>
              <a:headEnd/>
              <a:tailEnd/>
            </a:ln>
          </p:spPr>
        </p:pic>
        <p:sp>
          <p:nvSpPr>
            <p:cNvPr id="64" name="TextBox 51"/>
            <p:cNvSpPr txBox="1">
              <a:spLocks noChangeArrowheads="1"/>
            </p:cNvSpPr>
            <p:nvPr/>
          </p:nvSpPr>
          <p:spPr bwMode="auto">
            <a:xfrm>
              <a:off x="2022459" y="4551387"/>
              <a:ext cx="641615" cy="400110"/>
            </a:xfrm>
            <a:prstGeom prst="rect">
              <a:avLst/>
            </a:prstGeom>
            <a:noFill/>
            <a:ln w="9525">
              <a:noFill/>
              <a:miter lim="800000"/>
              <a:headEnd/>
              <a:tailEnd/>
            </a:ln>
          </p:spPr>
          <p:txBody>
            <a:bodyPr>
              <a:spAutoFit/>
            </a:bodyPr>
            <a:lstStyle/>
            <a:p>
              <a:pPr algn="ctr" defTabSz="914400"/>
              <a:r>
                <a:rPr lang="en-US" sz="1000" b="1" dirty="0" smtClean="0">
                  <a:solidFill>
                    <a:schemeClr val="bg1"/>
                  </a:solidFill>
                  <a:latin typeface="Trebuchet MS" pitchFamily="34" charset="0"/>
                </a:rPr>
                <a:t>Chip</a:t>
              </a:r>
            </a:p>
            <a:p>
              <a:pPr algn="ctr" defTabSz="914400"/>
              <a:r>
                <a:rPr lang="en-US" sz="1000" b="1" dirty="0" smtClean="0">
                  <a:solidFill>
                    <a:schemeClr val="bg1"/>
                  </a:solidFill>
                  <a:latin typeface="Trebuchet MS" pitchFamily="34" charset="0"/>
                </a:rPr>
                <a:t>set</a:t>
              </a:r>
              <a:endParaRPr lang="en-US" sz="1000" b="1" dirty="0">
                <a:solidFill>
                  <a:schemeClr val="bg1"/>
                </a:solidFill>
                <a:latin typeface="Trebuchet MS" pitchFamily="34" charset="0"/>
              </a:endParaRPr>
            </a:p>
          </p:txBody>
        </p:sp>
        <p:sp>
          <p:nvSpPr>
            <p:cNvPr id="65" name="TextBox 51"/>
            <p:cNvSpPr txBox="1">
              <a:spLocks noChangeArrowheads="1"/>
            </p:cNvSpPr>
            <p:nvPr/>
          </p:nvSpPr>
          <p:spPr bwMode="auto">
            <a:xfrm>
              <a:off x="3380110" y="5531403"/>
              <a:ext cx="641615" cy="400110"/>
            </a:xfrm>
            <a:prstGeom prst="rect">
              <a:avLst/>
            </a:prstGeom>
            <a:noFill/>
            <a:ln w="9525">
              <a:noFill/>
              <a:miter lim="800000"/>
              <a:headEnd/>
              <a:tailEnd/>
            </a:ln>
          </p:spPr>
          <p:txBody>
            <a:bodyPr>
              <a:spAutoFit/>
            </a:bodyPr>
            <a:lstStyle/>
            <a:p>
              <a:pPr algn="ctr" defTabSz="914400">
                <a:defRPr/>
              </a:pPr>
              <a:r>
                <a:rPr lang="en-US" sz="1100" b="1" dirty="0">
                  <a:solidFill>
                    <a:schemeClr val="bg1"/>
                  </a:solidFill>
                  <a:effectLst>
                    <a:outerShdw blurRad="38100" dist="38100" dir="2700000" algn="tl">
                      <a:srgbClr val="000000">
                        <a:alpha val="43137"/>
                      </a:srgbClr>
                    </a:outerShdw>
                  </a:effectLst>
                  <a:latin typeface="Trebuchet MS" pitchFamily="34" charset="0"/>
                  <a:ea typeface="MS PGothic" pitchFamily="34" charset="-128"/>
                  <a:cs typeface="+mn-cs"/>
                </a:rPr>
                <a:t>GPU</a:t>
              </a:r>
            </a:p>
            <a:p>
              <a:pPr algn="ctr" defTabSz="914400">
                <a:defRPr/>
              </a:pPr>
              <a:r>
                <a:rPr lang="en-US" sz="900" b="1" dirty="0">
                  <a:solidFill>
                    <a:schemeClr val="bg1"/>
                  </a:solidFill>
                  <a:effectLst>
                    <a:outerShdw blurRad="38100" dist="38100" dir="2700000" algn="tl">
                      <a:srgbClr val="000000">
                        <a:alpha val="43137"/>
                      </a:srgbClr>
                    </a:outerShdw>
                  </a:effectLst>
                  <a:latin typeface="Trebuchet MS" pitchFamily="34" charset="0"/>
                  <a:ea typeface="MS PGothic" pitchFamily="34" charset="-128"/>
                  <a:cs typeface="+mn-cs"/>
                </a:rPr>
                <a:t>Memory</a:t>
              </a:r>
            </a:p>
          </p:txBody>
        </p:sp>
        <p:grpSp>
          <p:nvGrpSpPr>
            <p:cNvPr id="66" name="AutoShape 14"/>
            <p:cNvGrpSpPr>
              <a:grpSpLocks/>
            </p:cNvGrpSpPr>
            <p:nvPr/>
          </p:nvGrpSpPr>
          <p:grpSpPr bwMode="auto">
            <a:xfrm rot="16200000">
              <a:off x="2962814" y="3418195"/>
              <a:ext cx="137588" cy="751860"/>
              <a:chOff x="1444" y="2001"/>
              <a:chExt cx="196" cy="691"/>
            </a:xfrm>
          </p:grpSpPr>
          <p:pic>
            <p:nvPicPr>
              <p:cNvPr id="67" name="AutoShape 14"/>
              <p:cNvPicPr>
                <a:picLocks noChangeArrowheads="1"/>
              </p:cNvPicPr>
              <p:nvPr/>
            </p:nvPicPr>
            <p:blipFill>
              <a:blip r:embed="rId4" cstate="print"/>
              <a:srcRect/>
              <a:stretch>
                <a:fillRect/>
              </a:stretch>
            </p:blipFill>
            <p:spPr bwMode="auto">
              <a:xfrm>
                <a:off x="1444" y="2001"/>
                <a:ext cx="196" cy="691"/>
              </a:xfrm>
              <a:prstGeom prst="rect">
                <a:avLst/>
              </a:prstGeom>
              <a:noFill/>
              <a:ln w="9525">
                <a:noFill/>
                <a:miter lim="800000"/>
                <a:headEnd/>
                <a:tailEnd/>
              </a:ln>
            </p:spPr>
          </p:pic>
          <p:sp>
            <p:nvSpPr>
              <p:cNvPr id="68" name="Text Box 47"/>
              <p:cNvSpPr txBox="1">
                <a:spLocks noChangeArrowheads="1"/>
              </p:cNvSpPr>
              <p:nvPr/>
            </p:nvSpPr>
            <p:spPr bwMode="auto">
              <a:xfrm rot="5400000">
                <a:off x="1253" y="2305"/>
                <a:ext cx="582" cy="87"/>
              </a:xfrm>
              <a:prstGeom prst="rect">
                <a:avLst/>
              </a:prstGeom>
              <a:noFill/>
              <a:ln w="9525">
                <a:noFill/>
                <a:miter lim="800000"/>
                <a:headEnd/>
                <a:tailEnd/>
              </a:ln>
            </p:spPr>
            <p:txBody>
              <a:bodyPr rot="10800000" vert="eaVert" wrap="none" anchor="ctr"/>
              <a:lstStyle/>
              <a:p>
                <a:pPr algn="ctr" defTabSz="914400"/>
                <a:endParaRPr lang="en-US" sz="1000" b="1">
                  <a:solidFill>
                    <a:schemeClr val="bg1"/>
                  </a:solidFill>
                  <a:latin typeface="Trebuchet MS" pitchFamily="34" charset="0"/>
                </a:endParaRPr>
              </a:p>
            </p:txBody>
          </p:sp>
        </p:grpSp>
        <p:grpSp>
          <p:nvGrpSpPr>
            <p:cNvPr id="69" name="AutoShape 14"/>
            <p:cNvGrpSpPr>
              <a:grpSpLocks/>
            </p:cNvGrpSpPr>
            <p:nvPr/>
          </p:nvGrpSpPr>
          <p:grpSpPr bwMode="auto">
            <a:xfrm rot="16200000">
              <a:off x="2832070" y="4340488"/>
              <a:ext cx="158750" cy="706438"/>
              <a:chOff x="1444" y="2001"/>
              <a:chExt cx="196" cy="691"/>
            </a:xfrm>
          </p:grpSpPr>
          <p:pic>
            <p:nvPicPr>
              <p:cNvPr id="70" name="AutoShape 14"/>
              <p:cNvPicPr>
                <a:picLocks noChangeArrowheads="1"/>
              </p:cNvPicPr>
              <p:nvPr/>
            </p:nvPicPr>
            <p:blipFill>
              <a:blip r:embed="rId4" cstate="print"/>
              <a:srcRect/>
              <a:stretch>
                <a:fillRect/>
              </a:stretch>
            </p:blipFill>
            <p:spPr bwMode="auto">
              <a:xfrm>
                <a:off x="1444" y="2001"/>
                <a:ext cx="196" cy="691"/>
              </a:xfrm>
              <a:prstGeom prst="rect">
                <a:avLst/>
              </a:prstGeom>
              <a:noFill/>
              <a:ln w="9525">
                <a:noFill/>
                <a:miter lim="800000"/>
                <a:headEnd/>
                <a:tailEnd/>
              </a:ln>
            </p:spPr>
          </p:pic>
          <p:sp>
            <p:nvSpPr>
              <p:cNvPr id="71" name="Text Box 47"/>
              <p:cNvSpPr txBox="1">
                <a:spLocks noChangeArrowheads="1"/>
              </p:cNvSpPr>
              <p:nvPr/>
            </p:nvSpPr>
            <p:spPr bwMode="auto">
              <a:xfrm rot="5400000">
                <a:off x="1253" y="2305"/>
                <a:ext cx="582" cy="87"/>
              </a:xfrm>
              <a:prstGeom prst="rect">
                <a:avLst/>
              </a:prstGeom>
              <a:noFill/>
              <a:ln w="9525">
                <a:noFill/>
                <a:miter lim="800000"/>
                <a:headEnd/>
                <a:tailEnd/>
              </a:ln>
            </p:spPr>
            <p:txBody>
              <a:bodyPr rot="10800000" vert="eaVert" wrap="none" anchor="ctr"/>
              <a:lstStyle/>
              <a:p>
                <a:pPr algn="ctr" defTabSz="914400"/>
                <a:endParaRPr lang="en-US" sz="1000" b="1">
                  <a:solidFill>
                    <a:schemeClr val="bg1"/>
                  </a:solidFill>
                  <a:latin typeface="Trebuchet MS" pitchFamily="34" charset="0"/>
                </a:endParaRPr>
              </a:p>
            </p:txBody>
          </p:sp>
        </p:grpSp>
        <p:grpSp>
          <p:nvGrpSpPr>
            <p:cNvPr id="72" name="AutoShape 14"/>
            <p:cNvGrpSpPr>
              <a:grpSpLocks/>
            </p:cNvGrpSpPr>
            <p:nvPr/>
          </p:nvGrpSpPr>
          <p:grpSpPr bwMode="auto">
            <a:xfrm rot="16200000">
              <a:off x="1682456" y="4336524"/>
              <a:ext cx="148167" cy="682624"/>
              <a:chOff x="1444" y="2001"/>
              <a:chExt cx="196" cy="691"/>
            </a:xfrm>
          </p:grpSpPr>
          <p:pic>
            <p:nvPicPr>
              <p:cNvPr id="73" name="AutoShape 14"/>
              <p:cNvPicPr>
                <a:picLocks noChangeArrowheads="1"/>
              </p:cNvPicPr>
              <p:nvPr/>
            </p:nvPicPr>
            <p:blipFill>
              <a:blip r:embed="rId4" cstate="print"/>
              <a:srcRect/>
              <a:stretch>
                <a:fillRect/>
              </a:stretch>
            </p:blipFill>
            <p:spPr bwMode="auto">
              <a:xfrm>
                <a:off x="1444" y="2001"/>
                <a:ext cx="196" cy="691"/>
              </a:xfrm>
              <a:prstGeom prst="rect">
                <a:avLst/>
              </a:prstGeom>
              <a:noFill/>
              <a:ln w="9525">
                <a:noFill/>
                <a:miter lim="800000"/>
                <a:headEnd/>
                <a:tailEnd/>
              </a:ln>
            </p:spPr>
          </p:pic>
          <p:sp>
            <p:nvSpPr>
              <p:cNvPr id="74" name="Text Box 47"/>
              <p:cNvSpPr txBox="1">
                <a:spLocks noChangeArrowheads="1"/>
              </p:cNvSpPr>
              <p:nvPr/>
            </p:nvSpPr>
            <p:spPr bwMode="auto">
              <a:xfrm rot="5400000">
                <a:off x="1253" y="2305"/>
                <a:ext cx="582" cy="87"/>
              </a:xfrm>
              <a:prstGeom prst="rect">
                <a:avLst/>
              </a:prstGeom>
              <a:noFill/>
              <a:ln w="9525">
                <a:noFill/>
                <a:miter lim="800000"/>
                <a:headEnd/>
                <a:tailEnd/>
              </a:ln>
            </p:spPr>
            <p:txBody>
              <a:bodyPr rot="10800000" vert="eaVert" wrap="none" anchor="ctr"/>
              <a:lstStyle/>
              <a:p>
                <a:pPr algn="ctr" defTabSz="914400"/>
                <a:endParaRPr lang="en-US" sz="1000" b="1">
                  <a:solidFill>
                    <a:schemeClr val="bg1"/>
                  </a:solidFill>
                  <a:latin typeface="Trebuchet MS" pitchFamily="34" charset="0"/>
                </a:endParaRPr>
              </a:p>
            </p:txBody>
          </p:sp>
        </p:grpSp>
        <p:sp>
          <p:nvSpPr>
            <p:cNvPr id="75" name="Freeform 74"/>
            <p:cNvSpPr/>
            <p:nvPr/>
          </p:nvSpPr>
          <p:spPr>
            <a:xfrm>
              <a:off x="2517664" y="4106333"/>
              <a:ext cx="861307" cy="1248832"/>
            </a:xfrm>
            <a:custGeom>
              <a:avLst/>
              <a:gdLst>
                <a:gd name="connsiteX0" fmla="*/ 1843391 w 2029838"/>
                <a:gd name="connsiteY0" fmla="*/ 1835285 h 1835285"/>
                <a:gd name="connsiteX1" fmla="*/ 1765570 w 2029838"/>
                <a:gd name="connsiteY1" fmla="*/ 1018162 h 1835285"/>
                <a:gd name="connsiteX2" fmla="*/ 257783 w 2029838"/>
                <a:gd name="connsiteY2" fmla="*/ 852792 h 1835285"/>
                <a:gd name="connsiteX3" fmla="*/ 218872 w 2029838"/>
                <a:gd name="connsiteY3" fmla="*/ 132945 h 1835285"/>
                <a:gd name="connsiteX4" fmla="*/ 1502923 w 2029838"/>
                <a:gd name="connsiteY4" fmla="*/ 55123 h 1835285"/>
                <a:gd name="connsiteX0" fmla="*/ 1832042 w 1925264"/>
                <a:gd name="connsiteY0" fmla="*/ 1835285 h 1835285"/>
                <a:gd name="connsiteX1" fmla="*/ 1375777 w 1925264"/>
                <a:gd name="connsiteY1" fmla="*/ 979252 h 1835285"/>
                <a:gd name="connsiteX2" fmla="*/ 246434 w 1925264"/>
                <a:gd name="connsiteY2" fmla="*/ 852792 h 1835285"/>
                <a:gd name="connsiteX3" fmla="*/ 207523 w 1925264"/>
                <a:gd name="connsiteY3" fmla="*/ 132945 h 1835285"/>
                <a:gd name="connsiteX4" fmla="*/ 1491574 w 1925264"/>
                <a:gd name="connsiteY4" fmla="*/ 55123 h 1835285"/>
                <a:gd name="connsiteX0" fmla="*/ 1820575 w 1913798"/>
                <a:gd name="connsiteY0" fmla="*/ 1815830 h 1815830"/>
                <a:gd name="connsiteX1" fmla="*/ 1375777 w 1913798"/>
                <a:gd name="connsiteY1" fmla="*/ 979252 h 1815830"/>
                <a:gd name="connsiteX2" fmla="*/ 246434 w 1913798"/>
                <a:gd name="connsiteY2" fmla="*/ 852792 h 1815830"/>
                <a:gd name="connsiteX3" fmla="*/ 207523 w 1913798"/>
                <a:gd name="connsiteY3" fmla="*/ 132945 h 1815830"/>
                <a:gd name="connsiteX4" fmla="*/ 1491574 w 1913798"/>
                <a:gd name="connsiteY4" fmla="*/ 55123 h 1815830"/>
                <a:gd name="connsiteX0" fmla="*/ 1820575 w 1820575"/>
                <a:gd name="connsiteY0" fmla="*/ 1815830 h 1815830"/>
                <a:gd name="connsiteX1" fmla="*/ 1375777 w 1820575"/>
                <a:gd name="connsiteY1" fmla="*/ 979252 h 1815830"/>
                <a:gd name="connsiteX2" fmla="*/ 246434 w 1820575"/>
                <a:gd name="connsiteY2" fmla="*/ 852792 h 1815830"/>
                <a:gd name="connsiteX3" fmla="*/ 207523 w 1820575"/>
                <a:gd name="connsiteY3" fmla="*/ 132945 h 1815830"/>
                <a:gd name="connsiteX4" fmla="*/ 1491574 w 1820575"/>
                <a:gd name="connsiteY4" fmla="*/ 55123 h 1815830"/>
                <a:gd name="connsiteX0" fmla="*/ 1820575 w 1820575"/>
                <a:gd name="connsiteY0" fmla="*/ 1815830 h 1815830"/>
                <a:gd name="connsiteX1" fmla="*/ 1375777 w 1820575"/>
                <a:gd name="connsiteY1" fmla="*/ 979252 h 1815830"/>
                <a:gd name="connsiteX2" fmla="*/ 246434 w 1820575"/>
                <a:gd name="connsiteY2" fmla="*/ 852792 h 1815830"/>
                <a:gd name="connsiteX3" fmla="*/ 207523 w 1820575"/>
                <a:gd name="connsiteY3" fmla="*/ 132945 h 1815830"/>
                <a:gd name="connsiteX4" fmla="*/ 1491574 w 1820575"/>
                <a:gd name="connsiteY4" fmla="*/ 55123 h 1815830"/>
                <a:gd name="connsiteX0" fmla="*/ 1820575 w 1820575"/>
                <a:gd name="connsiteY0" fmla="*/ 1815830 h 1815830"/>
                <a:gd name="connsiteX1" fmla="*/ 1387245 w 1820575"/>
                <a:gd name="connsiteY1" fmla="*/ 891703 h 1815830"/>
                <a:gd name="connsiteX2" fmla="*/ 246434 w 1820575"/>
                <a:gd name="connsiteY2" fmla="*/ 852792 h 1815830"/>
                <a:gd name="connsiteX3" fmla="*/ 207523 w 1820575"/>
                <a:gd name="connsiteY3" fmla="*/ 132945 h 1815830"/>
                <a:gd name="connsiteX4" fmla="*/ 1491574 w 1820575"/>
                <a:gd name="connsiteY4" fmla="*/ 55123 h 1815830"/>
                <a:gd name="connsiteX0" fmla="*/ 1812930 w 1812930"/>
                <a:gd name="connsiteY0" fmla="*/ 1801238 h 1801238"/>
                <a:gd name="connsiteX1" fmla="*/ 1379600 w 1812930"/>
                <a:gd name="connsiteY1" fmla="*/ 877111 h 1801238"/>
                <a:gd name="connsiteX2" fmla="*/ 284662 w 1812930"/>
                <a:gd name="connsiteY2" fmla="*/ 750651 h 1801238"/>
                <a:gd name="connsiteX3" fmla="*/ 199878 w 1812930"/>
                <a:gd name="connsiteY3" fmla="*/ 118353 h 1801238"/>
                <a:gd name="connsiteX4" fmla="*/ 1483929 w 1812930"/>
                <a:gd name="connsiteY4" fmla="*/ 40531 h 1801238"/>
                <a:gd name="connsiteX0" fmla="*/ 1830131 w 1830131"/>
                <a:gd name="connsiteY0" fmla="*/ 1801238 h 1801238"/>
                <a:gd name="connsiteX1" fmla="*/ 1396801 w 1830131"/>
                <a:gd name="connsiteY1" fmla="*/ 877111 h 1801238"/>
                <a:gd name="connsiteX2" fmla="*/ 198651 w 1830131"/>
                <a:gd name="connsiteY2" fmla="*/ 750651 h 1801238"/>
                <a:gd name="connsiteX3" fmla="*/ 217079 w 1830131"/>
                <a:gd name="connsiteY3" fmla="*/ 118353 h 1801238"/>
                <a:gd name="connsiteX4" fmla="*/ 1501130 w 1830131"/>
                <a:gd name="connsiteY4" fmla="*/ 40531 h 1801238"/>
                <a:gd name="connsiteX0" fmla="*/ 2014567 w 2014567"/>
                <a:gd name="connsiteY0" fmla="*/ 1780534 h 1780534"/>
                <a:gd name="connsiteX1" fmla="*/ 1396802 w 2014567"/>
                <a:gd name="connsiteY1" fmla="*/ 877111 h 1780534"/>
                <a:gd name="connsiteX2" fmla="*/ 198652 w 2014567"/>
                <a:gd name="connsiteY2" fmla="*/ 750651 h 1780534"/>
                <a:gd name="connsiteX3" fmla="*/ 217080 w 2014567"/>
                <a:gd name="connsiteY3" fmla="*/ 118353 h 1780534"/>
                <a:gd name="connsiteX4" fmla="*/ 1501131 w 2014567"/>
                <a:gd name="connsiteY4" fmla="*/ 40531 h 1780534"/>
                <a:gd name="connsiteX0" fmla="*/ 2043275 w 2043275"/>
                <a:gd name="connsiteY0" fmla="*/ 1780534 h 1780534"/>
                <a:gd name="connsiteX1" fmla="*/ 1609945 w 2043275"/>
                <a:gd name="connsiteY1" fmla="*/ 866760 h 1780534"/>
                <a:gd name="connsiteX2" fmla="*/ 227360 w 2043275"/>
                <a:gd name="connsiteY2" fmla="*/ 750651 h 1780534"/>
                <a:gd name="connsiteX3" fmla="*/ 245788 w 2043275"/>
                <a:gd name="connsiteY3" fmla="*/ 118353 h 1780534"/>
                <a:gd name="connsiteX4" fmla="*/ 1529839 w 2043275"/>
                <a:gd name="connsiteY4" fmla="*/ 40531 h 1780534"/>
                <a:gd name="connsiteX0" fmla="*/ 2041225 w 2041225"/>
                <a:gd name="connsiteY0" fmla="*/ 1780534 h 1780534"/>
                <a:gd name="connsiteX1" fmla="*/ 1595599 w 2041225"/>
                <a:gd name="connsiteY1" fmla="*/ 794296 h 1780534"/>
                <a:gd name="connsiteX2" fmla="*/ 225310 w 2041225"/>
                <a:gd name="connsiteY2" fmla="*/ 750651 h 1780534"/>
                <a:gd name="connsiteX3" fmla="*/ 243738 w 2041225"/>
                <a:gd name="connsiteY3" fmla="*/ 118353 h 1780534"/>
                <a:gd name="connsiteX4" fmla="*/ 1527789 w 2041225"/>
                <a:gd name="connsiteY4" fmla="*/ 40531 h 1780534"/>
                <a:gd name="connsiteX0" fmla="*/ 2016634 w 2016634"/>
                <a:gd name="connsiteY0" fmla="*/ 1771908 h 1771908"/>
                <a:gd name="connsiteX1" fmla="*/ 1571008 w 2016634"/>
                <a:gd name="connsiteY1" fmla="*/ 785670 h 1771908"/>
                <a:gd name="connsiteX2" fmla="*/ 225310 w 2016634"/>
                <a:gd name="connsiteY2" fmla="*/ 690266 h 1771908"/>
                <a:gd name="connsiteX3" fmla="*/ 219147 w 2016634"/>
                <a:gd name="connsiteY3" fmla="*/ 109727 h 1771908"/>
                <a:gd name="connsiteX4" fmla="*/ 1503198 w 2016634"/>
                <a:gd name="connsiteY4" fmla="*/ 31905 h 1771908"/>
                <a:gd name="connsiteX0" fmla="*/ 2016634 w 2016634"/>
                <a:gd name="connsiteY0" fmla="*/ 1777917 h 1777917"/>
                <a:gd name="connsiteX1" fmla="*/ 1571008 w 2016634"/>
                <a:gd name="connsiteY1" fmla="*/ 791679 h 1777917"/>
                <a:gd name="connsiteX2" fmla="*/ 225310 w 2016634"/>
                <a:gd name="connsiteY2" fmla="*/ 696275 h 1777917"/>
                <a:gd name="connsiteX3" fmla="*/ 219147 w 2016634"/>
                <a:gd name="connsiteY3" fmla="*/ 115736 h 1777917"/>
                <a:gd name="connsiteX4" fmla="*/ 1355650 w 2016634"/>
                <a:gd name="connsiteY4" fmla="*/ 27562 h 1777917"/>
                <a:gd name="connsiteX0" fmla="*/ 1475625 w 1779395"/>
                <a:gd name="connsiteY0" fmla="*/ 1756497 h 1756497"/>
                <a:gd name="connsiteX1" fmla="*/ 1571008 w 1779395"/>
                <a:gd name="connsiteY1" fmla="*/ 791679 h 1756497"/>
                <a:gd name="connsiteX2" fmla="*/ 225310 w 1779395"/>
                <a:gd name="connsiteY2" fmla="*/ 696275 h 1756497"/>
                <a:gd name="connsiteX3" fmla="*/ 219147 w 1779395"/>
                <a:gd name="connsiteY3" fmla="*/ 115736 h 1756497"/>
                <a:gd name="connsiteX4" fmla="*/ 1355650 w 1779395"/>
                <a:gd name="connsiteY4" fmla="*/ 27562 h 1756497"/>
                <a:gd name="connsiteX0" fmla="*/ 1444868 w 1444869"/>
                <a:gd name="connsiteY0" fmla="*/ 1756497 h 1756497"/>
                <a:gd name="connsiteX1" fmla="*/ 1195974 w 1444869"/>
                <a:gd name="connsiteY1" fmla="*/ 1027306 h 1756497"/>
                <a:gd name="connsiteX2" fmla="*/ 194553 w 1444869"/>
                <a:gd name="connsiteY2" fmla="*/ 696275 h 1756497"/>
                <a:gd name="connsiteX3" fmla="*/ 188390 w 1444869"/>
                <a:gd name="connsiteY3" fmla="*/ 115736 h 1756497"/>
                <a:gd name="connsiteX4" fmla="*/ 1324893 w 1444869"/>
                <a:gd name="connsiteY4" fmla="*/ 27562 h 1756497"/>
                <a:gd name="connsiteX0" fmla="*/ 1424375 w 1424375"/>
                <a:gd name="connsiteY0" fmla="*/ 1791484 h 1791484"/>
                <a:gd name="connsiteX1" fmla="*/ 1175481 w 1424375"/>
                <a:gd name="connsiteY1" fmla="*/ 1062293 h 1791484"/>
                <a:gd name="connsiteX2" fmla="*/ 297017 w 1424375"/>
                <a:gd name="connsiteY2" fmla="*/ 966891 h 1791484"/>
                <a:gd name="connsiteX3" fmla="*/ 167897 w 1424375"/>
                <a:gd name="connsiteY3" fmla="*/ 150723 h 1791484"/>
                <a:gd name="connsiteX4" fmla="*/ 1304400 w 1424375"/>
                <a:gd name="connsiteY4" fmla="*/ 62549 h 1791484"/>
                <a:gd name="connsiteX0" fmla="*/ 1266599 w 1266599"/>
                <a:gd name="connsiteY0" fmla="*/ 1845037 h 1845037"/>
                <a:gd name="connsiteX1" fmla="*/ 1017705 w 1266599"/>
                <a:gd name="connsiteY1" fmla="*/ 1115846 h 1845037"/>
                <a:gd name="connsiteX2" fmla="*/ 139241 w 1266599"/>
                <a:gd name="connsiteY2" fmla="*/ 1020444 h 1845037"/>
                <a:gd name="connsiteX3" fmla="*/ 182260 w 1266599"/>
                <a:gd name="connsiteY3" fmla="*/ 150724 h 1845037"/>
                <a:gd name="connsiteX4" fmla="*/ 1146624 w 1266599"/>
                <a:gd name="connsiteY4" fmla="*/ 116102 h 1845037"/>
                <a:gd name="connsiteX0" fmla="*/ 1274796 w 1274796"/>
                <a:gd name="connsiteY0" fmla="*/ 1845036 h 1845036"/>
                <a:gd name="connsiteX1" fmla="*/ 1075084 w 1274796"/>
                <a:gd name="connsiteY1" fmla="*/ 751694 h 1845036"/>
                <a:gd name="connsiteX2" fmla="*/ 147438 w 1274796"/>
                <a:gd name="connsiteY2" fmla="*/ 1020443 h 1845036"/>
                <a:gd name="connsiteX3" fmla="*/ 190457 w 1274796"/>
                <a:gd name="connsiteY3" fmla="*/ 150723 h 1845036"/>
                <a:gd name="connsiteX4" fmla="*/ 1154821 w 1274796"/>
                <a:gd name="connsiteY4" fmla="*/ 116101 h 1845036"/>
                <a:gd name="connsiteX0" fmla="*/ 1250204 w 1250204"/>
                <a:gd name="connsiteY0" fmla="*/ 1805765 h 1805765"/>
                <a:gd name="connsiteX1" fmla="*/ 1050492 w 1250204"/>
                <a:gd name="connsiteY1" fmla="*/ 712423 h 1805765"/>
                <a:gd name="connsiteX2" fmla="*/ 147438 w 1250204"/>
                <a:gd name="connsiteY2" fmla="*/ 745543 h 1805765"/>
                <a:gd name="connsiteX3" fmla="*/ 165865 w 1250204"/>
                <a:gd name="connsiteY3" fmla="*/ 111452 h 1805765"/>
                <a:gd name="connsiteX4" fmla="*/ 1130229 w 1250204"/>
                <a:gd name="connsiteY4" fmla="*/ 76830 h 1805765"/>
                <a:gd name="connsiteX0" fmla="*/ 1274795 w 1274795"/>
                <a:gd name="connsiteY0" fmla="*/ 1795055 h 1795055"/>
                <a:gd name="connsiteX1" fmla="*/ 1075083 w 1274795"/>
                <a:gd name="connsiteY1" fmla="*/ 701713 h 1795055"/>
                <a:gd name="connsiteX2" fmla="*/ 147438 w 1274795"/>
                <a:gd name="connsiteY2" fmla="*/ 670571 h 1795055"/>
                <a:gd name="connsiteX3" fmla="*/ 190456 w 1274795"/>
                <a:gd name="connsiteY3" fmla="*/ 100742 h 1795055"/>
                <a:gd name="connsiteX4" fmla="*/ 1154820 w 1274795"/>
                <a:gd name="connsiteY4" fmla="*/ 66120 h 1795055"/>
                <a:gd name="connsiteX0" fmla="*/ 1295288 w 1406426"/>
                <a:gd name="connsiteY0" fmla="*/ 1795055 h 1795055"/>
                <a:gd name="connsiteX1" fmla="*/ 1218533 w 1406426"/>
                <a:gd name="connsiteY1" fmla="*/ 733845 h 1795055"/>
                <a:gd name="connsiteX2" fmla="*/ 167931 w 1406426"/>
                <a:gd name="connsiteY2" fmla="*/ 670571 h 1795055"/>
                <a:gd name="connsiteX3" fmla="*/ 210949 w 1406426"/>
                <a:gd name="connsiteY3" fmla="*/ 100742 h 1795055"/>
                <a:gd name="connsiteX4" fmla="*/ 1175313 w 1406426"/>
                <a:gd name="connsiteY4" fmla="*/ 66120 h 1795055"/>
                <a:gd name="connsiteX0" fmla="*/ 1289140 w 1363392"/>
                <a:gd name="connsiteY0" fmla="*/ 1795055 h 1795055"/>
                <a:gd name="connsiteX1" fmla="*/ 1175499 w 1363392"/>
                <a:gd name="connsiteY1" fmla="*/ 723135 h 1795055"/>
                <a:gd name="connsiteX2" fmla="*/ 161783 w 1363392"/>
                <a:gd name="connsiteY2" fmla="*/ 670571 h 1795055"/>
                <a:gd name="connsiteX3" fmla="*/ 204801 w 1363392"/>
                <a:gd name="connsiteY3" fmla="*/ 100742 h 1795055"/>
                <a:gd name="connsiteX4" fmla="*/ 1169165 w 1363392"/>
                <a:gd name="connsiteY4" fmla="*/ 66120 h 1795055"/>
                <a:gd name="connsiteX0" fmla="*/ 1295288 w 1369540"/>
                <a:gd name="connsiteY0" fmla="*/ 1805765 h 1805765"/>
                <a:gd name="connsiteX1" fmla="*/ 1181647 w 1369540"/>
                <a:gd name="connsiteY1" fmla="*/ 733845 h 1805765"/>
                <a:gd name="connsiteX2" fmla="*/ 167931 w 1369540"/>
                <a:gd name="connsiteY2" fmla="*/ 681281 h 1805765"/>
                <a:gd name="connsiteX3" fmla="*/ 174062 w 1369540"/>
                <a:gd name="connsiteY3" fmla="*/ 100742 h 1805765"/>
                <a:gd name="connsiteX4" fmla="*/ 1175313 w 1369540"/>
                <a:gd name="connsiteY4" fmla="*/ 76830 h 1805765"/>
                <a:gd name="connsiteX0" fmla="*/ 1352650 w 1613842"/>
                <a:gd name="connsiteY0" fmla="*/ 1814690 h 1814690"/>
                <a:gd name="connsiteX1" fmla="*/ 1239009 w 1613842"/>
                <a:gd name="connsiteY1" fmla="*/ 742770 h 1814690"/>
                <a:gd name="connsiteX2" fmla="*/ 225293 w 1613842"/>
                <a:gd name="connsiteY2" fmla="*/ 690206 h 1814690"/>
                <a:gd name="connsiteX3" fmla="*/ 231424 w 1613842"/>
                <a:gd name="connsiteY3" fmla="*/ 109667 h 1814690"/>
                <a:gd name="connsiteX4" fmla="*/ 1613841 w 1613842"/>
                <a:gd name="connsiteY4" fmla="*/ 32204 h 1814690"/>
                <a:gd name="connsiteX0" fmla="*/ 1299369 w 1373621"/>
                <a:gd name="connsiteY0" fmla="*/ 1814690 h 1814690"/>
                <a:gd name="connsiteX1" fmla="*/ 1185728 w 1373621"/>
                <a:gd name="connsiteY1" fmla="*/ 742770 h 1814690"/>
                <a:gd name="connsiteX2" fmla="*/ 172012 w 1373621"/>
                <a:gd name="connsiteY2" fmla="*/ 690206 h 1814690"/>
                <a:gd name="connsiteX3" fmla="*/ 178143 w 1373621"/>
                <a:gd name="connsiteY3" fmla="*/ 109667 h 1814690"/>
                <a:gd name="connsiteX4" fmla="*/ 1240872 w 1373621"/>
                <a:gd name="connsiteY4" fmla="*/ 32204 h 1814690"/>
                <a:gd name="connsiteX0" fmla="*/ 1299369 w 1308852"/>
                <a:gd name="connsiteY0" fmla="*/ 1814690 h 1814690"/>
                <a:gd name="connsiteX1" fmla="*/ 1120958 w 1308852"/>
                <a:gd name="connsiteY1" fmla="*/ 742770 h 1814690"/>
                <a:gd name="connsiteX2" fmla="*/ 172012 w 1308852"/>
                <a:gd name="connsiteY2" fmla="*/ 690206 h 1814690"/>
                <a:gd name="connsiteX3" fmla="*/ 178143 w 1308852"/>
                <a:gd name="connsiteY3" fmla="*/ 109667 h 1814690"/>
                <a:gd name="connsiteX4" fmla="*/ 1240872 w 1308852"/>
                <a:gd name="connsiteY4" fmla="*/ 32204 h 1814690"/>
                <a:gd name="connsiteX0" fmla="*/ 1260507 w 1302373"/>
                <a:gd name="connsiteY0" fmla="*/ 1756152 h 1756152"/>
                <a:gd name="connsiteX1" fmla="*/ 1120958 w 1302373"/>
                <a:gd name="connsiteY1" fmla="*/ 742770 h 1756152"/>
                <a:gd name="connsiteX2" fmla="*/ 172012 w 1302373"/>
                <a:gd name="connsiteY2" fmla="*/ 690206 h 1756152"/>
                <a:gd name="connsiteX3" fmla="*/ 178143 w 1302373"/>
                <a:gd name="connsiteY3" fmla="*/ 109667 h 1756152"/>
                <a:gd name="connsiteX4" fmla="*/ 1240872 w 1302373"/>
                <a:gd name="connsiteY4" fmla="*/ 32204 h 1756152"/>
                <a:gd name="connsiteX0" fmla="*/ 1260507 w 1365793"/>
                <a:gd name="connsiteY0" fmla="*/ 1756152 h 1756152"/>
                <a:gd name="connsiteX1" fmla="*/ 1184378 w 1365793"/>
                <a:gd name="connsiteY1" fmla="*/ 742770 h 1756152"/>
                <a:gd name="connsiteX2" fmla="*/ 172012 w 1365793"/>
                <a:gd name="connsiteY2" fmla="*/ 690206 h 1756152"/>
                <a:gd name="connsiteX3" fmla="*/ 178143 w 1365793"/>
                <a:gd name="connsiteY3" fmla="*/ 109667 h 1756152"/>
                <a:gd name="connsiteX4" fmla="*/ 1240872 w 1365793"/>
                <a:gd name="connsiteY4" fmla="*/ 32204 h 1756152"/>
                <a:gd name="connsiteX0" fmla="*/ 1271078 w 1376365"/>
                <a:gd name="connsiteY0" fmla="*/ 1765448 h 1765448"/>
                <a:gd name="connsiteX1" fmla="*/ 1194949 w 1376365"/>
                <a:gd name="connsiteY1" fmla="*/ 752066 h 1765448"/>
                <a:gd name="connsiteX2" fmla="*/ 182583 w 1376365"/>
                <a:gd name="connsiteY2" fmla="*/ 699502 h 1765448"/>
                <a:gd name="connsiteX3" fmla="*/ 188714 w 1376365"/>
                <a:gd name="connsiteY3" fmla="*/ 118963 h 1765448"/>
                <a:gd name="connsiteX4" fmla="*/ 1314864 w 1376365"/>
                <a:gd name="connsiteY4" fmla="*/ 27562 h 1765448"/>
                <a:gd name="connsiteX0" fmla="*/ 1271077 w 1376364"/>
                <a:gd name="connsiteY0" fmla="*/ 1765448 h 1765448"/>
                <a:gd name="connsiteX1" fmla="*/ 1194948 w 1376364"/>
                <a:gd name="connsiteY1" fmla="*/ 752066 h 1765448"/>
                <a:gd name="connsiteX2" fmla="*/ 182582 w 1376364"/>
                <a:gd name="connsiteY2" fmla="*/ 579811 h 1765448"/>
                <a:gd name="connsiteX3" fmla="*/ 188713 w 1376364"/>
                <a:gd name="connsiteY3" fmla="*/ 118963 h 1765448"/>
                <a:gd name="connsiteX4" fmla="*/ 1314863 w 1376364"/>
                <a:gd name="connsiteY4" fmla="*/ 27562 h 1765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364" h="1765448">
                  <a:moveTo>
                    <a:pt x="1271077" y="1765448"/>
                  </a:moveTo>
                  <a:cubicBezTo>
                    <a:pt x="1261088" y="1448488"/>
                    <a:pt x="1376364" y="949672"/>
                    <a:pt x="1194948" y="752066"/>
                  </a:cubicBezTo>
                  <a:cubicBezTo>
                    <a:pt x="1013532" y="554460"/>
                    <a:pt x="350288" y="685328"/>
                    <a:pt x="182582" y="579811"/>
                  </a:cubicBezTo>
                  <a:cubicBezTo>
                    <a:pt x="14876" y="474294"/>
                    <a:pt x="0" y="211004"/>
                    <a:pt x="188713" y="118963"/>
                  </a:cubicBezTo>
                  <a:cubicBezTo>
                    <a:pt x="377426" y="26922"/>
                    <a:pt x="776599" y="0"/>
                    <a:pt x="1314863" y="27562"/>
                  </a:cubicBezTo>
                </a:path>
              </a:pathLst>
            </a:custGeom>
            <a:noFill/>
            <a:ln w="76200" cmpd="sng">
              <a:solidFill>
                <a:srgbClr val="FF9900"/>
              </a:solidFill>
              <a:round/>
              <a:headEnd type="triangle" w="med" len="med"/>
              <a:tailEnd type="none" w="med" len="med"/>
            </a:ln>
          </p:spPr>
          <p:txBody>
            <a:bodyPr/>
            <a:lstStyle/>
            <a:p>
              <a:endParaRPr lang="en-US">
                <a:latin typeface="Arial" charset="0"/>
                <a:cs typeface="Arial" charset="0"/>
              </a:endParaRPr>
            </a:p>
          </p:txBody>
        </p:sp>
        <p:sp>
          <p:nvSpPr>
            <p:cNvPr id="76" name="Freeform 75"/>
            <p:cNvSpPr/>
            <p:nvPr/>
          </p:nvSpPr>
          <p:spPr>
            <a:xfrm>
              <a:off x="1462173" y="3439582"/>
              <a:ext cx="1889800" cy="1128822"/>
            </a:xfrm>
            <a:custGeom>
              <a:avLst/>
              <a:gdLst>
                <a:gd name="connsiteX0" fmla="*/ 2324910 w 2324910"/>
                <a:gd name="connsiteY0" fmla="*/ 136187 h 1486711"/>
                <a:gd name="connsiteX1" fmla="*/ 1138136 w 2324910"/>
                <a:gd name="connsiteY1" fmla="*/ 194553 h 1486711"/>
                <a:gd name="connsiteX2" fmla="*/ 933855 w 2324910"/>
                <a:gd name="connsiteY2" fmla="*/ 1303507 h 1486711"/>
                <a:gd name="connsiteX3" fmla="*/ 0 w 2324910"/>
                <a:gd name="connsiteY3" fmla="*/ 1293779 h 1486711"/>
                <a:gd name="connsiteX0" fmla="*/ 2324910 w 2324910"/>
                <a:gd name="connsiteY0" fmla="*/ 119974 h 1374032"/>
                <a:gd name="connsiteX1" fmla="*/ 1138136 w 2324910"/>
                <a:gd name="connsiteY1" fmla="*/ 178340 h 1374032"/>
                <a:gd name="connsiteX2" fmla="*/ 933855 w 2324910"/>
                <a:gd name="connsiteY2" fmla="*/ 1190017 h 1374032"/>
                <a:gd name="connsiteX3" fmla="*/ 0 w 2324910"/>
                <a:gd name="connsiteY3" fmla="*/ 1277566 h 1374032"/>
                <a:gd name="connsiteX0" fmla="*/ 2324910 w 2324910"/>
                <a:gd name="connsiteY0" fmla="*/ 100518 h 1354576"/>
                <a:gd name="connsiteX1" fmla="*/ 943582 w 2324910"/>
                <a:gd name="connsiteY1" fmla="*/ 178340 h 1354576"/>
                <a:gd name="connsiteX2" fmla="*/ 933855 w 2324910"/>
                <a:gd name="connsiteY2" fmla="*/ 1170561 h 1354576"/>
                <a:gd name="connsiteX3" fmla="*/ 0 w 2324910"/>
                <a:gd name="connsiteY3" fmla="*/ 1258110 h 1354576"/>
                <a:gd name="connsiteX0" fmla="*/ 2081718 w 2081718"/>
                <a:gd name="connsiteY0" fmla="*/ 92412 h 1356198"/>
                <a:gd name="connsiteX1" fmla="*/ 943582 w 2081718"/>
                <a:gd name="connsiteY1" fmla="*/ 179962 h 1356198"/>
                <a:gd name="connsiteX2" fmla="*/ 933855 w 2081718"/>
                <a:gd name="connsiteY2" fmla="*/ 1172183 h 1356198"/>
                <a:gd name="connsiteX3" fmla="*/ 0 w 2081718"/>
                <a:gd name="connsiteY3" fmla="*/ 1259732 h 1356198"/>
                <a:gd name="connsiteX0" fmla="*/ 2149811 w 2149811"/>
                <a:gd name="connsiteY0" fmla="*/ 84305 h 1357819"/>
                <a:gd name="connsiteX1" fmla="*/ 943582 w 2149811"/>
                <a:gd name="connsiteY1" fmla="*/ 181583 h 1357819"/>
                <a:gd name="connsiteX2" fmla="*/ 933855 w 2149811"/>
                <a:gd name="connsiteY2" fmla="*/ 1173804 h 1357819"/>
                <a:gd name="connsiteX3" fmla="*/ 0 w 2149811"/>
                <a:gd name="connsiteY3" fmla="*/ 1261353 h 1357819"/>
                <a:gd name="connsiteX0" fmla="*/ 2383275 w 2383275"/>
                <a:gd name="connsiteY0" fmla="*/ 141049 h 1346470"/>
                <a:gd name="connsiteX1" fmla="*/ 943582 w 2383275"/>
                <a:gd name="connsiteY1" fmla="*/ 170234 h 1346470"/>
                <a:gd name="connsiteX2" fmla="*/ 933855 w 2383275"/>
                <a:gd name="connsiteY2" fmla="*/ 1162455 h 1346470"/>
                <a:gd name="connsiteX3" fmla="*/ 0 w 2383275"/>
                <a:gd name="connsiteY3" fmla="*/ 1250004 h 1346470"/>
                <a:gd name="connsiteX0" fmla="*/ 2383275 w 2383275"/>
                <a:gd name="connsiteY0" fmla="*/ 100517 h 1354577"/>
                <a:gd name="connsiteX1" fmla="*/ 943582 w 2383275"/>
                <a:gd name="connsiteY1" fmla="*/ 178341 h 1354577"/>
                <a:gd name="connsiteX2" fmla="*/ 933855 w 2383275"/>
                <a:gd name="connsiteY2" fmla="*/ 1170562 h 1354577"/>
                <a:gd name="connsiteX3" fmla="*/ 0 w 2383275"/>
                <a:gd name="connsiteY3" fmla="*/ 1258111 h 1354577"/>
                <a:gd name="connsiteX0" fmla="*/ 2169266 w 2169266"/>
                <a:gd name="connsiteY0" fmla="*/ 76198 h 1359441"/>
                <a:gd name="connsiteX1" fmla="*/ 943582 w 2169266"/>
                <a:gd name="connsiteY1" fmla="*/ 183205 h 1359441"/>
                <a:gd name="connsiteX2" fmla="*/ 933855 w 2169266"/>
                <a:gd name="connsiteY2" fmla="*/ 1175426 h 1359441"/>
                <a:gd name="connsiteX3" fmla="*/ 0 w 2169266"/>
                <a:gd name="connsiteY3" fmla="*/ 1262975 h 1359441"/>
                <a:gd name="connsiteX0" fmla="*/ 2169266 w 2169266"/>
                <a:gd name="connsiteY0" fmla="*/ 68094 h 1351337"/>
                <a:gd name="connsiteX1" fmla="*/ 865761 w 2169266"/>
                <a:gd name="connsiteY1" fmla="*/ 204284 h 1351337"/>
                <a:gd name="connsiteX2" fmla="*/ 933855 w 2169266"/>
                <a:gd name="connsiteY2" fmla="*/ 1167322 h 1351337"/>
                <a:gd name="connsiteX3" fmla="*/ 0 w 2169266"/>
                <a:gd name="connsiteY3" fmla="*/ 1254871 h 1351337"/>
                <a:gd name="connsiteX0" fmla="*/ 2169266 w 2169266"/>
                <a:gd name="connsiteY0" fmla="*/ 68094 h 1371603"/>
                <a:gd name="connsiteX1" fmla="*/ 865761 w 2169266"/>
                <a:gd name="connsiteY1" fmla="*/ 204284 h 1371603"/>
                <a:gd name="connsiteX2" fmla="*/ 846306 w 2169266"/>
                <a:gd name="connsiteY2" fmla="*/ 1196505 h 1371603"/>
                <a:gd name="connsiteX3" fmla="*/ 0 w 2169266"/>
                <a:gd name="connsiteY3" fmla="*/ 1254871 h 1371603"/>
                <a:gd name="connsiteX0" fmla="*/ 2169266 w 2169266"/>
                <a:gd name="connsiteY0" fmla="*/ 129700 h 1446179"/>
                <a:gd name="connsiteX1" fmla="*/ 817123 w 2169266"/>
                <a:gd name="connsiteY1" fmla="*/ 188068 h 1446179"/>
                <a:gd name="connsiteX2" fmla="*/ 846306 w 2169266"/>
                <a:gd name="connsiteY2" fmla="*/ 1258111 h 1446179"/>
                <a:gd name="connsiteX3" fmla="*/ 0 w 2169266"/>
                <a:gd name="connsiteY3" fmla="*/ 1316477 h 1446179"/>
                <a:gd name="connsiteX0" fmla="*/ 2169266 w 2169266"/>
                <a:gd name="connsiteY0" fmla="*/ 124837 h 1412133"/>
                <a:gd name="connsiteX1" fmla="*/ 817123 w 2169266"/>
                <a:gd name="connsiteY1" fmla="*/ 183205 h 1412133"/>
                <a:gd name="connsiteX2" fmla="*/ 749029 w 2169266"/>
                <a:gd name="connsiteY2" fmla="*/ 1224065 h 1412133"/>
                <a:gd name="connsiteX3" fmla="*/ 0 w 2169266"/>
                <a:gd name="connsiteY3" fmla="*/ 1311614 h 1412133"/>
                <a:gd name="connsiteX0" fmla="*/ 2169266 w 2169266"/>
                <a:gd name="connsiteY0" fmla="*/ 68094 h 1351337"/>
                <a:gd name="connsiteX1" fmla="*/ 875489 w 2169266"/>
                <a:gd name="connsiteY1" fmla="*/ 291833 h 1351337"/>
                <a:gd name="connsiteX2" fmla="*/ 749029 w 2169266"/>
                <a:gd name="connsiteY2" fmla="*/ 1167322 h 1351337"/>
                <a:gd name="connsiteX3" fmla="*/ 0 w 2169266"/>
                <a:gd name="connsiteY3" fmla="*/ 1254871 h 1351337"/>
                <a:gd name="connsiteX0" fmla="*/ 2169266 w 2169266"/>
                <a:gd name="connsiteY0" fmla="*/ 68094 h 1351337"/>
                <a:gd name="connsiteX1" fmla="*/ 875489 w 2169266"/>
                <a:gd name="connsiteY1" fmla="*/ 233467 h 1351337"/>
                <a:gd name="connsiteX2" fmla="*/ 749029 w 2169266"/>
                <a:gd name="connsiteY2" fmla="*/ 1167322 h 1351337"/>
                <a:gd name="connsiteX3" fmla="*/ 0 w 2169266"/>
                <a:gd name="connsiteY3" fmla="*/ 1254871 h 1351337"/>
                <a:gd name="connsiteX0" fmla="*/ 2169266 w 2169266"/>
                <a:gd name="connsiteY0" fmla="*/ 68094 h 1468845"/>
                <a:gd name="connsiteX1" fmla="*/ 875489 w 2169266"/>
                <a:gd name="connsiteY1" fmla="*/ 233467 h 1468845"/>
                <a:gd name="connsiteX2" fmla="*/ 749029 w 2169266"/>
                <a:gd name="connsiteY2" fmla="*/ 1167322 h 1468845"/>
                <a:gd name="connsiteX3" fmla="*/ 0 w 2169266"/>
                <a:gd name="connsiteY3" fmla="*/ 1372379 h 1468845"/>
                <a:gd name="connsiteX0" fmla="*/ 2169266 w 2169266"/>
                <a:gd name="connsiteY0" fmla="*/ 68094 h 1386590"/>
                <a:gd name="connsiteX1" fmla="*/ 875489 w 2169266"/>
                <a:gd name="connsiteY1" fmla="*/ 233467 h 1386590"/>
                <a:gd name="connsiteX2" fmla="*/ 749029 w 2169266"/>
                <a:gd name="connsiteY2" fmla="*/ 1167322 h 1386590"/>
                <a:gd name="connsiteX3" fmla="*/ 0 w 2169266"/>
                <a:gd name="connsiteY3" fmla="*/ 1372379 h 1386590"/>
                <a:gd name="connsiteX0" fmla="*/ 2169266 w 2169266"/>
                <a:gd name="connsiteY0" fmla="*/ 68094 h 1486401"/>
                <a:gd name="connsiteX1" fmla="*/ 875489 w 2169266"/>
                <a:gd name="connsiteY1" fmla="*/ 233467 h 1486401"/>
                <a:gd name="connsiteX2" fmla="*/ 729979 w 2169266"/>
                <a:gd name="connsiteY2" fmla="*/ 1296581 h 1486401"/>
                <a:gd name="connsiteX3" fmla="*/ 0 w 2169266"/>
                <a:gd name="connsiteY3" fmla="*/ 1372379 h 1486401"/>
                <a:gd name="connsiteX0" fmla="*/ 2169266 w 2169266"/>
                <a:gd name="connsiteY0" fmla="*/ 68094 h 1486400"/>
                <a:gd name="connsiteX1" fmla="*/ 875489 w 2169266"/>
                <a:gd name="connsiteY1" fmla="*/ 233467 h 1486400"/>
                <a:gd name="connsiteX2" fmla="*/ 729979 w 2169266"/>
                <a:gd name="connsiteY2" fmla="*/ 1296581 h 1486400"/>
                <a:gd name="connsiteX3" fmla="*/ 0 w 2169266"/>
                <a:gd name="connsiteY3" fmla="*/ 1372379 h 1486400"/>
                <a:gd name="connsiteX0" fmla="*/ 2159741 w 2159741"/>
                <a:gd name="connsiteY0" fmla="*/ 68094 h 1500109"/>
                <a:gd name="connsiteX1" fmla="*/ 865964 w 2159741"/>
                <a:gd name="connsiteY1" fmla="*/ 233467 h 1500109"/>
                <a:gd name="connsiteX2" fmla="*/ 720454 w 2159741"/>
                <a:gd name="connsiteY2" fmla="*/ 1296581 h 1500109"/>
                <a:gd name="connsiteX3" fmla="*/ 0 w 2159741"/>
                <a:gd name="connsiteY3" fmla="*/ 1454634 h 1500109"/>
              </a:gdLst>
              <a:ahLst/>
              <a:cxnLst>
                <a:cxn ang="0">
                  <a:pos x="connsiteX0" y="connsiteY0"/>
                </a:cxn>
                <a:cxn ang="0">
                  <a:pos x="connsiteX1" y="connsiteY1"/>
                </a:cxn>
                <a:cxn ang="0">
                  <a:pos x="connsiteX2" y="connsiteY2"/>
                </a:cxn>
                <a:cxn ang="0">
                  <a:pos x="connsiteX3" y="connsiteY3"/>
                </a:cxn>
              </a:cxnLst>
              <a:rect l="l" t="t" r="r" b="b"/>
              <a:pathLst>
                <a:path w="2159741" h="1500109">
                  <a:moveTo>
                    <a:pt x="2159741" y="68094"/>
                  </a:moveTo>
                  <a:cubicBezTo>
                    <a:pt x="1682275" y="0"/>
                    <a:pt x="1105845" y="28719"/>
                    <a:pt x="865964" y="233467"/>
                  </a:cubicBezTo>
                  <a:cubicBezTo>
                    <a:pt x="626083" y="438215"/>
                    <a:pt x="864781" y="1093053"/>
                    <a:pt x="720454" y="1296581"/>
                  </a:cubicBezTo>
                  <a:cubicBezTo>
                    <a:pt x="576127" y="1500109"/>
                    <a:pt x="372083" y="1386590"/>
                    <a:pt x="0" y="1454634"/>
                  </a:cubicBezTo>
                </a:path>
              </a:pathLst>
            </a:custGeom>
            <a:noFill/>
            <a:ln w="76200" cmpd="sng">
              <a:solidFill>
                <a:srgbClr val="FF9900"/>
              </a:solidFill>
              <a:round/>
              <a:headEnd type="triangle" w="med" len="med"/>
              <a:tailEnd type="none" w="med" len="med"/>
            </a:ln>
          </p:spPr>
          <p:txBody>
            <a:bodyPr/>
            <a:lstStyle/>
            <a:p>
              <a:endParaRPr lang="en-US"/>
            </a:p>
          </p:txBody>
        </p:sp>
        <p:sp>
          <p:nvSpPr>
            <p:cNvPr id="77" name="TextBox 76"/>
            <p:cNvSpPr txBox="1"/>
            <p:nvPr/>
          </p:nvSpPr>
          <p:spPr>
            <a:xfrm>
              <a:off x="381000" y="5185833"/>
              <a:ext cx="1188146" cy="338554"/>
            </a:xfrm>
            <a:prstGeom prst="rect">
              <a:avLst/>
            </a:prstGeom>
            <a:noFill/>
          </p:spPr>
          <p:txBody>
            <a:bodyPr wrap="none" rtlCol="0">
              <a:spAutoFit/>
            </a:bodyPr>
            <a:lstStyle/>
            <a:p>
              <a:pPr algn="ctr"/>
              <a:r>
                <a:rPr lang="en-US" sz="1600" b="1" dirty="0" smtClean="0"/>
                <a:t>InfiniBand</a:t>
              </a:r>
              <a:endParaRPr lang="en-US" sz="1600" b="1" dirty="0"/>
            </a:p>
          </p:txBody>
        </p:sp>
        <p:pic>
          <p:nvPicPr>
            <p:cNvPr id="78" name="Picture 132" descr="Plain_Chip.png"/>
            <p:cNvPicPr>
              <a:picLocks noChangeAspect="1"/>
            </p:cNvPicPr>
            <p:nvPr/>
          </p:nvPicPr>
          <p:blipFill>
            <a:blip r:embed="rId5" cstate="print"/>
            <a:srcRect/>
            <a:stretch>
              <a:fillRect/>
            </a:stretch>
          </p:blipFill>
          <p:spPr bwMode="auto">
            <a:xfrm>
              <a:off x="3395038" y="3439583"/>
              <a:ext cx="560186" cy="730250"/>
            </a:xfrm>
            <a:prstGeom prst="rect">
              <a:avLst/>
            </a:prstGeom>
            <a:noFill/>
            <a:ln w="9525">
              <a:noFill/>
              <a:miter lim="800000"/>
              <a:headEnd/>
              <a:tailEnd/>
            </a:ln>
          </p:spPr>
        </p:pic>
        <p:sp>
          <p:nvSpPr>
            <p:cNvPr id="79" name="TextBox 51"/>
            <p:cNvSpPr txBox="1">
              <a:spLocks noChangeArrowheads="1"/>
            </p:cNvSpPr>
            <p:nvPr/>
          </p:nvSpPr>
          <p:spPr bwMode="auto">
            <a:xfrm>
              <a:off x="4021898" y="3500052"/>
              <a:ext cx="575554" cy="430887"/>
            </a:xfrm>
            <a:prstGeom prst="rect">
              <a:avLst/>
            </a:prstGeom>
            <a:noFill/>
            <a:ln w="9525">
              <a:noFill/>
              <a:miter lim="800000"/>
              <a:headEnd/>
              <a:tailEnd/>
            </a:ln>
          </p:spPr>
          <p:txBody>
            <a:bodyPr wrap="square" lIns="0" rIns="0">
              <a:spAutoFit/>
            </a:bodyPr>
            <a:lstStyle/>
            <a:p>
              <a:pPr algn="ctr" defTabSz="914400">
                <a:defRPr/>
              </a:pPr>
              <a:r>
                <a:rPr lang="en-US" sz="1100" b="1" dirty="0" smtClean="0">
                  <a:latin typeface="Trebuchet MS" pitchFamily="34" charset="0"/>
                  <a:ea typeface="MS PGothic" pitchFamily="34" charset="-128"/>
                  <a:cs typeface="+mn-cs"/>
                </a:rPr>
                <a:t>System </a:t>
              </a:r>
            </a:p>
            <a:p>
              <a:pPr algn="ctr" defTabSz="914400">
                <a:defRPr/>
              </a:pPr>
              <a:r>
                <a:rPr lang="en-US" sz="1100" b="1" dirty="0" smtClean="0">
                  <a:latin typeface="Trebuchet MS" pitchFamily="34" charset="0"/>
                  <a:ea typeface="MS PGothic" pitchFamily="34" charset="-128"/>
                  <a:cs typeface="+mn-cs"/>
                </a:rPr>
                <a:t>Memory</a:t>
              </a:r>
              <a:endParaRPr lang="en-US" sz="1100" b="1" dirty="0">
                <a:latin typeface="Trebuchet MS" pitchFamily="34" charset="0"/>
                <a:ea typeface="MS PGothic" pitchFamily="34" charset="-128"/>
                <a:cs typeface="+mn-cs"/>
              </a:endParaRPr>
            </a:p>
          </p:txBody>
        </p:sp>
        <p:sp>
          <p:nvSpPr>
            <p:cNvPr id="80" name="AutoShape 14"/>
            <p:cNvSpPr>
              <a:spLocks noChangeArrowheads="1"/>
            </p:cNvSpPr>
            <p:nvPr/>
          </p:nvSpPr>
          <p:spPr bwMode="auto">
            <a:xfrm rot="16200000">
              <a:off x="3575043" y="3666921"/>
              <a:ext cx="203200" cy="283918"/>
            </a:xfrm>
            <a:prstGeom prst="roundRect">
              <a:avLst>
                <a:gd name="adj" fmla="val 5147"/>
              </a:avLst>
            </a:prstGeom>
            <a:solidFill>
              <a:schemeClr val="tx1"/>
            </a:soli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contourW="6350">
              <a:bevelT w="12700" h="6350"/>
              <a:contourClr>
                <a:srgbClr val="FFC000"/>
              </a:contourClr>
            </a:sp3d>
          </p:spPr>
          <p:txBody>
            <a:bodyPr wrap="none" anchor="ctr"/>
            <a:lstStyle/>
            <a:p>
              <a:pPr algn="ctr" defTabSz="914400">
                <a:defRPr/>
              </a:pPr>
              <a:r>
                <a:rPr lang="en-US" sz="2000" b="1" dirty="0" smtClean="0">
                  <a:solidFill>
                    <a:srgbClr val="73B900"/>
                  </a:solidFill>
                  <a:latin typeface="Trebuchet MS" pitchFamily="34" charset="0"/>
                  <a:ea typeface="MS PGothic" pitchFamily="34" charset="-128"/>
                  <a:cs typeface="+mn-cs"/>
                </a:rPr>
                <a:t>1</a:t>
              </a:r>
              <a:endParaRPr lang="en-US" sz="2000" b="1" dirty="0">
                <a:solidFill>
                  <a:srgbClr val="73B900"/>
                </a:solidFill>
                <a:latin typeface="Trebuchet MS" pitchFamily="34" charset="0"/>
                <a:ea typeface="MS PGothic" pitchFamily="34" charset="-128"/>
                <a:cs typeface="+mn-cs"/>
              </a:endParaRPr>
            </a:p>
          </p:txBody>
        </p:sp>
        <p:sp>
          <p:nvSpPr>
            <p:cNvPr id="81" name="Up-Down Arrow 80"/>
            <p:cNvSpPr/>
            <p:nvPr/>
          </p:nvSpPr>
          <p:spPr>
            <a:xfrm>
              <a:off x="2312161" y="4190999"/>
              <a:ext cx="71438" cy="179917"/>
            </a:xfrm>
            <a:prstGeom prst="upDownArrow">
              <a:avLst/>
            </a:prstGeom>
            <a:solidFill>
              <a:schemeClr val="tx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2" name="Picture 57" descr="falcon_transparent"/>
            <p:cNvPicPr>
              <a:picLocks noChangeAspect="1" noChangeArrowheads="1"/>
            </p:cNvPicPr>
            <p:nvPr/>
          </p:nvPicPr>
          <p:blipFill>
            <a:blip r:embed="rId6" cstate="print"/>
            <a:srcRect/>
            <a:stretch>
              <a:fillRect/>
            </a:stretch>
          </p:blipFill>
          <p:spPr bwMode="auto">
            <a:xfrm>
              <a:off x="516698" y="4113297"/>
              <a:ext cx="914400" cy="873125"/>
            </a:xfrm>
            <a:prstGeom prst="rect">
              <a:avLst/>
            </a:prstGeom>
            <a:noFill/>
            <a:ln w="9525">
              <a:noFill/>
              <a:miter lim="800000"/>
              <a:headEnd/>
              <a:tailEnd/>
            </a:ln>
          </p:spPr>
        </p:pic>
      </p:grpSp>
      <p:sp>
        <p:nvSpPr>
          <p:cNvPr id="85" name="Left-Right Arrow 84"/>
          <p:cNvSpPr/>
          <p:nvPr/>
        </p:nvSpPr>
        <p:spPr>
          <a:xfrm>
            <a:off x="4336475" y="4443350"/>
            <a:ext cx="504700" cy="304800"/>
          </a:xfrm>
          <a:prstGeom prst="leftRightArrow">
            <a:avLst>
              <a:gd name="adj1" fmla="val 46753"/>
              <a:gd name="adj2" fmla="val 188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6974775" y="3112325"/>
            <a:ext cx="1058495" cy="307777"/>
          </a:xfrm>
          <a:prstGeom prst="rect">
            <a:avLst/>
          </a:prstGeom>
          <a:noFill/>
        </p:spPr>
        <p:txBody>
          <a:bodyPr wrap="none" rtlCol="0">
            <a:spAutoFit/>
          </a:bodyPr>
          <a:lstStyle/>
          <a:p>
            <a:r>
              <a:rPr lang="en-US" sz="1400" b="1" dirty="0" smtClean="0">
                <a:solidFill>
                  <a:srgbClr val="003300"/>
                </a:solidFill>
                <a:latin typeface="Arial Black" pitchFamily="34" charset="0"/>
              </a:rPr>
              <a:t>Transmit</a:t>
            </a:r>
            <a:endParaRPr lang="en-US" sz="1400" b="1" dirty="0">
              <a:solidFill>
                <a:srgbClr val="003300"/>
              </a:solidFill>
              <a:latin typeface="Arial Black" pitchFamily="34" charset="0"/>
            </a:endParaRPr>
          </a:p>
        </p:txBody>
      </p:sp>
      <p:sp>
        <p:nvSpPr>
          <p:cNvPr id="87" name="TextBox 86"/>
          <p:cNvSpPr txBox="1"/>
          <p:nvPr/>
        </p:nvSpPr>
        <p:spPr>
          <a:xfrm>
            <a:off x="1143000" y="3121223"/>
            <a:ext cx="964238" cy="307777"/>
          </a:xfrm>
          <a:prstGeom prst="rect">
            <a:avLst/>
          </a:prstGeom>
          <a:noFill/>
        </p:spPr>
        <p:txBody>
          <a:bodyPr wrap="none" rtlCol="0">
            <a:spAutoFit/>
          </a:bodyPr>
          <a:lstStyle/>
          <a:p>
            <a:r>
              <a:rPr lang="en-US" sz="1400" b="1" dirty="0" smtClean="0">
                <a:solidFill>
                  <a:srgbClr val="003300"/>
                </a:solidFill>
                <a:latin typeface="Arial Black" pitchFamily="34" charset="0"/>
              </a:rPr>
              <a:t>Receive</a:t>
            </a:r>
            <a:endParaRPr lang="en-US" sz="1400" b="1" dirty="0">
              <a:solidFill>
                <a:srgbClr val="003300"/>
              </a:solidFill>
              <a:latin typeface="Arial Black"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Performance - Amber</a:t>
            </a:r>
            <a:endParaRPr lang="en-US" dirty="0"/>
          </a:p>
        </p:txBody>
      </p:sp>
      <p:sp>
        <p:nvSpPr>
          <p:cNvPr id="3" name="Content Placeholder 2"/>
          <p:cNvSpPr>
            <a:spLocks noGrp="1"/>
          </p:cNvSpPr>
          <p:nvPr>
            <p:ph idx="1"/>
          </p:nvPr>
        </p:nvSpPr>
        <p:spPr/>
        <p:txBody>
          <a:bodyPr/>
          <a:lstStyle/>
          <a:p>
            <a:r>
              <a:rPr lang="en-US" sz="1800" dirty="0" smtClean="0"/>
              <a:t>Amber is a molecular dynamics software package</a:t>
            </a:r>
          </a:p>
          <a:p>
            <a:pPr lvl="1"/>
            <a:r>
              <a:rPr lang="en-US" sz="1600" dirty="0" smtClean="0"/>
              <a:t>One of the most widely used programs for bimolecular studies</a:t>
            </a:r>
          </a:p>
          <a:p>
            <a:pPr lvl="1"/>
            <a:r>
              <a:rPr lang="en-US" sz="1600" dirty="0" smtClean="0"/>
              <a:t>Extensive user base</a:t>
            </a:r>
          </a:p>
          <a:p>
            <a:pPr lvl="1"/>
            <a:r>
              <a:rPr lang="en-US" sz="1600" dirty="0" smtClean="0"/>
              <a:t>Molecular dynamics simulations calculate the motion of atoms</a:t>
            </a:r>
          </a:p>
          <a:p>
            <a:r>
              <a:rPr lang="en-US" sz="1800" dirty="0" smtClean="0"/>
              <a:t>Benchmarks</a:t>
            </a:r>
          </a:p>
          <a:p>
            <a:pPr lvl="1"/>
            <a:r>
              <a:rPr lang="en-US" sz="1600" dirty="0" err="1" smtClean="0"/>
              <a:t>FactorIX</a:t>
            </a:r>
            <a:r>
              <a:rPr lang="en-US" sz="1600" dirty="0" smtClean="0"/>
              <a:t> - simulates the blood coagulation factor IX, consists of 90,906 atoms</a:t>
            </a:r>
          </a:p>
          <a:p>
            <a:pPr lvl="1"/>
            <a:r>
              <a:rPr lang="en-US" sz="1600" dirty="0" smtClean="0"/>
              <a:t>Cellulose - simulates a cellulose fiber, consists of 408,609 atoms</a:t>
            </a:r>
          </a:p>
          <a:p>
            <a:pPr lvl="1"/>
            <a:r>
              <a:rPr lang="en-US" sz="1600" dirty="0" smtClean="0"/>
              <a:t>Using the PMEMD simulation program for Amber</a:t>
            </a:r>
          </a:p>
          <a:p>
            <a:r>
              <a:rPr lang="en-US" sz="1800" dirty="0" smtClean="0"/>
              <a:t>Benchmarking system – 8-node system</a:t>
            </a:r>
          </a:p>
          <a:p>
            <a:pPr lvl="1"/>
            <a:r>
              <a:rPr lang="en-US" sz="1600" dirty="0" smtClean="0"/>
              <a:t>Mellanox ConnectX-2 adapters and InfiniBand switches</a:t>
            </a:r>
          </a:p>
          <a:p>
            <a:pPr lvl="1"/>
            <a:r>
              <a:rPr lang="en-US" sz="1600" dirty="0" smtClean="0"/>
              <a:t>Each node includes one NVIDIA Fermi C2050 GPU</a:t>
            </a:r>
          </a:p>
          <a:p>
            <a:pPr lvl="1"/>
            <a:endParaRPr lang="en-US" sz="1600" dirty="0"/>
          </a:p>
        </p:txBody>
      </p:sp>
      <p:sp>
        <p:nvSpPr>
          <p:cNvPr id="4" name="Slide Number Placeholder 3"/>
          <p:cNvSpPr>
            <a:spLocks noGrp="1"/>
          </p:cNvSpPr>
          <p:nvPr>
            <p:ph type="sldNum" sz="quarter" idx="10"/>
          </p:nvPr>
        </p:nvSpPr>
        <p:spPr/>
        <p:txBody>
          <a:bodyPr/>
          <a:lstStyle/>
          <a:p>
            <a:pPr>
              <a:defRPr/>
            </a:pPr>
            <a:fld id="{48FD1B80-CA07-4D89-A7C6-382DB5DF941F}" type="slidenum">
              <a:rPr lang="en-US" smtClean="0"/>
              <a:pPr>
                <a:defRPr/>
              </a:pPr>
              <a:t>15</a:t>
            </a:fld>
            <a:endParaRPr lang="en-US"/>
          </a:p>
        </p:txBody>
      </p:sp>
      <p:pic>
        <p:nvPicPr>
          <p:cNvPr id="1026" name="Picture 2" descr="FactorIX Image"/>
          <p:cNvPicPr>
            <a:picLocks noChangeAspect="1" noChangeArrowheads="1"/>
          </p:cNvPicPr>
          <p:nvPr/>
        </p:nvPicPr>
        <p:blipFill>
          <a:blip r:embed="rId2" cstate="print"/>
          <a:srcRect/>
          <a:stretch>
            <a:fillRect/>
          </a:stretch>
        </p:blipFill>
        <p:spPr bwMode="auto">
          <a:xfrm>
            <a:off x="1295400" y="4591049"/>
            <a:ext cx="2794000" cy="1581151"/>
          </a:xfrm>
          <a:prstGeom prst="rect">
            <a:avLst/>
          </a:prstGeom>
          <a:noFill/>
        </p:spPr>
      </p:pic>
      <p:pic>
        <p:nvPicPr>
          <p:cNvPr id="1028" name="Picture 4" descr="Cellulose Image"/>
          <p:cNvPicPr>
            <a:picLocks noChangeAspect="1" noChangeArrowheads="1"/>
          </p:cNvPicPr>
          <p:nvPr/>
        </p:nvPicPr>
        <p:blipFill>
          <a:blip r:embed="rId3" cstate="print"/>
          <a:srcRect/>
          <a:stretch>
            <a:fillRect/>
          </a:stretch>
        </p:blipFill>
        <p:spPr bwMode="auto">
          <a:xfrm>
            <a:off x="5347200" y="4591049"/>
            <a:ext cx="2730000" cy="1581151"/>
          </a:xfrm>
          <a:prstGeom prst="rect">
            <a:avLst/>
          </a:prstGeom>
          <a:noFill/>
        </p:spPr>
      </p:pic>
      <p:sp>
        <p:nvSpPr>
          <p:cNvPr id="9" name="Rectangle 8"/>
          <p:cNvSpPr/>
          <p:nvPr/>
        </p:nvSpPr>
        <p:spPr>
          <a:xfrm>
            <a:off x="2133600" y="6160118"/>
            <a:ext cx="1120820" cy="369332"/>
          </a:xfrm>
          <a:prstGeom prst="rect">
            <a:avLst/>
          </a:prstGeom>
        </p:spPr>
        <p:txBody>
          <a:bodyPr wrap="none">
            <a:spAutoFit/>
          </a:bodyPr>
          <a:lstStyle/>
          <a:p>
            <a:r>
              <a:rPr lang="en-US" dirty="0" err="1" smtClean="0"/>
              <a:t>FactorIX</a:t>
            </a:r>
            <a:r>
              <a:rPr lang="en-US" dirty="0" smtClean="0"/>
              <a:t> </a:t>
            </a:r>
            <a:endParaRPr lang="en-US" dirty="0"/>
          </a:p>
        </p:txBody>
      </p:sp>
      <p:sp>
        <p:nvSpPr>
          <p:cNvPr id="10" name="Rectangle 9"/>
          <p:cNvSpPr/>
          <p:nvPr/>
        </p:nvSpPr>
        <p:spPr>
          <a:xfrm>
            <a:off x="6172200" y="6183868"/>
            <a:ext cx="1197764" cy="369332"/>
          </a:xfrm>
          <a:prstGeom prst="rect">
            <a:avLst/>
          </a:prstGeom>
        </p:spPr>
        <p:txBody>
          <a:bodyPr wrap="none">
            <a:spAutoFit/>
          </a:bodyPr>
          <a:lstStyle/>
          <a:p>
            <a:r>
              <a:rPr lang="en-US" dirty="0" smtClean="0"/>
              <a:t>Cellulose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Amber Performance with GPUDirect</a:t>
            </a:r>
            <a:br>
              <a:rPr lang="en-US" dirty="0" smtClean="0"/>
            </a:br>
            <a:r>
              <a:rPr lang="en-US" sz="2400" i="1" dirty="0" smtClean="0"/>
              <a:t>Cellulose Benchmark</a:t>
            </a:r>
            <a:endParaRPr lang="en-US" i="1" dirty="0"/>
          </a:p>
        </p:txBody>
      </p:sp>
      <p:sp>
        <p:nvSpPr>
          <p:cNvPr id="3" name="Content Placeholder 2"/>
          <p:cNvSpPr>
            <a:spLocks noGrp="1"/>
          </p:cNvSpPr>
          <p:nvPr>
            <p:ph idx="1"/>
          </p:nvPr>
        </p:nvSpPr>
        <p:spPr>
          <a:xfrm>
            <a:off x="304800" y="5791200"/>
            <a:ext cx="8610600" cy="685800"/>
          </a:xfrm>
        </p:spPr>
        <p:txBody>
          <a:bodyPr/>
          <a:lstStyle/>
          <a:p>
            <a:r>
              <a:rPr lang="en-US" sz="2000" dirty="0" smtClean="0"/>
              <a:t>33% performance increase with GPUDirect</a:t>
            </a:r>
          </a:p>
          <a:p>
            <a:r>
              <a:rPr lang="en-US" sz="2000" dirty="0" smtClean="0"/>
              <a:t>Performance benefit increases with cluster size</a:t>
            </a:r>
            <a:endParaRPr lang="en-US" sz="2000" dirty="0"/>
          </a:p>
        </p:txBody>
      </p:sp>
      <p:sp>
        <p:nvSpPr>
          <p:cNvPr id="4" name="Slide Number Placeholder 3"/>
          <p:cNvSpPr>
            <a:spLocks noGrp="1"/>
          </p:cNvSpPr>
          <p:nvPr>
            <p:ph type="sldNum" sz="quarter" idx="10"/>
          </p:nvPr>
        </p:nvSpPr>
        <p:spPr/>
        <p:txBody>
          <a:bodyPr/>
          <a:lstStyle/>
          <a:p>
            <a:pPr>
              <a:defRPr/>
            </a:pPr>
            <a:fld id="{48FD1B80-CA07-4D89-A7C6-382DB5DF941F}" type="slidenum">
              <a:rPr lang="en-US" smtClean="0"/>
              <a:pPr>
                <a:defRPr/>
              </a:pPr>
              <a:t>16</a:t>
            </a:fld>
            <a:endParaRPr lang="en-US"/>
          </a:p>
        </p:txBody>
      </p:sp>
      <p:pic>
        <p:nvPicPr>
          <p:cNvPr id="126978" name="Picture 2"/>
          <p:cNvPicPr>
            <a:picLocks noChangeAspect="1" noChangeArrowheads="1"/>
          </p:cNvPicPr>
          <p:nvPr/>
        </p:nvPicPr>
        <p:blipFill>
          <a:blip r:embed="rId2" cstate="print"/>
          <a:srcRect/>
          <a:stretch>
            <a:fillRect/>
          </a:stretch>
        </p:blipFill>
        <p:spPr bwMode="auto">
          <a:xfrm>
            <a:off x="578475" y="990601"/>
            <a:ext cx="7584450" cy="46355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Amber Performance with GPUDirect</a:t>
            </a:r>
            <a:br>
              <a:rPr lang="en-US" dirty="0" smtClean="0"/>
            </a:br>
            <a:r>
              <a:rPr lang="en-US" sz="2400" i="1" dirty="0" smtClean="0"/>
              <a:t>Cellulose Benchmark</a:t>
            </a:r>
            <a:endParaRPr lang="en-US" i="1" dirty="0"/>
          </a:p>
        </p:txBody>
      </p:sp>
      <p:sp>
        <p:nvSpPr>
          <p:cNvPr id="3" name="Content Placeholder 2"/>
          <p:cNvSpPr>
            <a:spLocks noGrp="1"/>
          </p:cNvSpPr>
          <p:nvPr>
            <p:ph idx="1"/>
          </p:nvPr>
        </p:nvSpPr>
        <p:spPr>
          <a:xfrm>
            <a:off x="304800" y="5791200"/>
            <a:ext cx="8610600" cy="685800"/>
          </a:xfrm>
        </p:spPr>
        <p:txBody>
          <a:bodyPr/>
          <a:lstStyle/>
          <a:p>
            <a:r>
              <a:rPr lang="en-US" sz="2000" dirty="0" smtClean="0"/>
              <a:t>29% performance increase with GPUDirect</a:t>
            </a:r>
          </a:p>
          <a:p>
            <a:r>
              <a:rPr lang="en-US" sz="2000" dirty="0" smtClean="0"/>
              <a:t>Performance benefit increases with cluster size</a:t>
            </a:r>
            <a:endParaRPr lang="en-US" sz="2000" dirty="0"/>
          </a:p>
        </p:txBody>
      </p:sp>
      <p:sp>
        <p:nvSpPr>
          <p:cNvPr id="4" name="Slide Number Placeholder 3"/>
          <p:cNvSpPr>
            <a:spLocks noGrp="1"/>
          </p:cNvSpPr>
          <p:nvPr>
            <p:ph type="sldNum" sz="quarter" idx="10"/>
          </p:nvPr>
        </p:nvSpPr>
        <p:spPr/>
        <p:txBody>
          <a:bodyPr/>
          <a:lstStyle/>
          <a:p>
            <a:pPr>
              <a:defRPr/>
            </a:pPr>
            <a:fld id="{48FD1B80-CA07-4D89-A7C6-382DB5DF941F}" type="slidenum">
              <a:rPr lang="en-US" smtClean="0"/>
              <a:pPr>
                <a:defRPr/>
              </a:pPr>
              <a:t>17</a:t>
            </a:fld>
            <a:endParaRPr lang="en-US"/>
          </a:p>
        </p:txBody>
      </p:sp>
      <p:pic>
        <p:nvPicPr>
          <p:cNvPr id="7" name="Picture 6"/>
          <p:cNvPicPr/>
          <p:nvPr/>
        </p:nvPicPr>
        <p:blipFill>
          <a:blip r:embed="rId2" cstate="print"/>
          <a:srcRect/>
          <a:stretch>
            <a:fillRect/>
          </a:stretch>
        </p:blipFill>
        <p:spPr bwMode="auto">
          <a:xfrm>
            <a:off x="914400" y="1066800"/>
            <a:ext cx="7239000" cy="46482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Amber Performance with GPUDirect</a:t>
            </a:r>
            <a:br>
              <a:rPr lang="en-US" dirty="0" smtClean="0"/>
            </a:br>
            <a:r>
              <a:rPr lang="en-US" sz="2400" i="1" dirty="0" err="1" smtClean="0"/>
              <a:t>FactorIX</a:t>
            </a:r>
            <a:r>
              <a:rPr lang="en-US" sz="2400" i="1" dirty="0" smtClean="0"/>
              <a:t> Benchmark</a:t>
            </a:r>
            <a:endParaRPr lang="en-US" i="1" dirty="0"/>
          </a:p>
        </p:txBody>
      </p:sp>
      <p:sp>
        <p:nvSpPr>
          <p:cNvPr id="3" name="Content Placeholder 2"/>
          <p:cNvSpPr>
            <a:spLocks noGrp="1"/>
          </p:cNvSpPr>
          <p:nvPr>
            <p:ph idx="1"/>
          </p:nvPr>
        </p:nvSpPr>
        <p:spPr>
          <a:xfrm>
            <a:off x="304800" y="5791200"/>
            <a:ext cx="8610600" cy="685800"/>
          </a:xfrm>
        </p:spPr>
        <p:txBody>
          <a:bodyPr/>
          <a:lstStyle/>
          <a:p>
            <a:r>
              <a:rPr lang="en-US" sz="2000" dirty="0" smtClean="0"/>
              <a:t>20% performance increase with GPUDirect</a:t>
            </a:r>
          </a:p>
          <a:p>
            <a:r>
              <a:rPr lang="en-US" sz="2000" dirty="0" smtClean="0"/>
              <a:t>Performance benefit increases with cluster size</a:t>
            </a:r>
            <a:endParaRPr lang="en-US" sz="2000" dirty="0"/>
          </a:p>
        </p:txBody>
      </p:sp>
      <p:sp>
        <p:nvSpPr>
          <p:cNvPr id="4" name="Slide Number Placeholder 3"/>
          <p:cNvSpPr>
            <a:spLocks noGrp="1"/>
          </p:cNvSpPr>
          <p:nvPr>
            <p:ph type="sldNum" sz="quarter" idx="10"/>
          </p:nvPr>
        </p:nvSpPr>
        <p:spPr/>
        <p:txBody>
          <a:bodyPr/>
          <a:lstStyle/>
          <a:p>
            <a:pPr>
              <a:defRPr/>
            </a:pPr>
            <a:fld id="{48FD1B80-CA07-4D89-A7C6-382DB5DF941F}" type="slidenum">
              <a:rPr lang="en-US" smtClean="0"/>
              <a:pPr>
                <a:defRPr/>
              </a:pPr>
              <a:t>18</a:t>
            </a:fld>
            <a:endParaRPr lang="en-US"/>
          </a:p>
        </p:txBody>
      </p:sp>
      <p:pic>
        <p:nvPicPr>
          <p:cNvPr id="6" name="Picture 5"/>
          <p:cNvPicPr/>
          <p:nvPr/>
        </p:nvPicPr>
        <p:blipFill>
          <a:blip r:embed="rId2" cstate="print"/>
          <a:srcRect/>
          <a:stretch>
            <a:fillRect/>
          </a:stretch>
        </p:blipFill>
        <p:spPr bwMode="auto">
          <a:xfrm>
            <a:off x="609600" y="1143000"/>
            <a:ext cx="7848600" cy="44196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Amber Performance with GPUDirect</a:t>
            </a:r>
            <a:br>
              <a:rPr lang="en-US" dirty="0" smtClean="0"/>
            </a:br>
            <a:r>
              <a:rPr lang="en-US" sz="2400" i="1" dirty="0" err="1" smtClean="0"/>
              <a:t>FactorIX</a:t>
            </a:r>
            <a:r>
              <a:rPr lang="en-US" sz="2400" i="1" dirty="0" smtClean="0"/>
              <a:t> Benchmark</a:t>
            </a:r>
            <a:endParaRPr lang="en-US" i="1" dirty="0"/>
          </a:p>
        </p:txBody>
      </p:sp>
      <p:sp>
        <p:nvSpPr>
          <p:cNvPr id="3" name="Content Placeholder 2"/>
          <p:cNvSpPr>
            <a:spLocks noGrp="1"/>
          </p:cNvSpPr>
          <p:nvPr>
            <p:ph idx="1"/>
          </p:nvPr>
        </p:nvSpPr>
        <p:spPr>
          <a:xfrm>
            <a:off x="304800" y="5791200"/>
            <a:ext cx="8610600" cy="685800"/>
          </a:xfrm>
        </p:spPr>
        <p:txBody>
          <a:bodyPr/>
          <a:lstStyle/>
          <a:p>
            <a:r>
              <a:rPr lang="en-US" sz="2000" dirty="0" smtClean="0"/>
              <a:t>25% performance increase with GPUDirect</a:t>
            </a:r>
          </a:p>
          <a:p>
            <a:r>
              <a:rPr lang="en-US" sz="2000" dirty="0" smtClean="0"/>
              <a:t>Performance benefit increases with cluster size</a:t>
            </a:r>
            <a:endParaRPr lang="en-US" sz="2000" dirty="0"/>
          </a:p>
        </p:txBody>
      </p:sp>
      <p:sp>
        <p:nvSpPr>
          <p:cNvPr id="4" name="Slide Number Placeholder 3"/>
          <p:cNvSpPr>
            <a:spLocks noGrp="1"/>
          </p:cNvSpPr>
          <p:nvPr>
            <p:ph type="sldNum" sz="quarter" idx="10"/>
          </p:nvPr>
        </p:nvSpPr>
        <p:spPr/>
        <p:txBody>
          <a:bodyPr/>
          <a:lstStyle/>
          <a:p>
            <a:pPr>
              <a:defRPr/>
            </a:pPr>
            <a:fld id="{48FD1B80-CA07-4D89-A7C6-382DB5DF941F}" type="slidenum">
              <a:rPr lang="en-US" smtClean="0"/>
              <a:pPr>
                <a:defRPr/>
              </a:pPr>
              <a:t>19</a:t>
            </a:fld>
            <a:endParaRPr lang="en-US"/>
          </a:p>
        </p:txBody>
      </p:sp>
      <p:pic>
        <p:nvPicPr>
          <p:cNvPr id="125954" name="Picture 2"/>
          <p:cNvPicPr>
            <a:picLocks noChangeAspect="1" noChangeArrowheads="1"/>
          </p:cNvPicPr>
          <p:nvPr/>
        </p:nvPicPr>
        <p:blipFill>
          <a:blip r:embed="rId2" cstate="print"/>
          <a:srcRect/>
          <a:stretch>
            <a:fillRect/>
          </a:stretch>
        </p:blipFill>
        <p:spPr bwMode="auto">
          <a:xfrm>
            <a:off x="577152" y="990600"/>
            <a:ext cx="7588948" cy="4627447"/>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4" name="Slide Number Placeholder 3"/>
          <p:cNvSpPr>
            <a:spLocks noGrp="1"/>
          </p:cNvSpPr>
          <p:nvPr>
            <p:ph type="sldNum" sz="quarter" idx="10"/>
          </p:nvPr>
        </p:nvSpPr>
        <p:spPr/>
        <p:txBody>
          <a:bodyPr/>
          <a:lstStyle/>
          <a:p>
            <a:pPr>
              <a:defRPr/>
            </a:pPr>
            <a:fld id="{48FD1B80-CA07-4D89-A7C6-382DB5DF941F}" type="slidenum">
              <a:rPr lang="en-US" smtClean="0"/>
              <a:pPr>
                <a:defRPr/>
              </a:pPr>
              <a:t>2</a:t>
            </a:fld>
            <a:endParaRPr lang="en-US"/>
          </a:p>
        </p:txBody>
      </p:sp>
      <p:sp>
        <p:nvSpPr>
          <p:cNvPr id="5" name="Content Placeholder 4"/>
          <p:cNvSpPr>
            <a:spLocks noGrp="1"/>
          </p:cNvSpPr>
          <p:nvPr>
            <p:ph idx="1"/>
          </p:nvPr>
        </p:nvSpPr>
        <p:spPr/>
        <p:txBody>
          <a:bodyPr>
            <a:normAutofit lnSpcReduction="10000"/>
          </a:bodyPr>
          <a:lstStyle/>
          <a:p>
            <a:r>
              <a:rPr lang="en-US" sz="2400" dirty="0" smtClean="0"/>
              <a:t>The GPUDirect project was announced Nov 2009</a:t>
            </a:r>
          </a:p>
          <a:p>
            <a:pPr lvl="1"/>
            <a:r>
              <a:rPr lang="en-US" sz="2000" dirty="0" smtClean="0"/>
              <a:t>“NVIDIA Tesla GPUs To Communicate Faster Over Mellanox InfiniBand Networks”</a:t>
            </a:r>
          </a:p>
          <a:p>
            <a:pPr lvl="1"/>
            <a:r>
              <a:rPr lang="en-US" sz="2000" dirty="0" smtClean="0">
                <a:hlinkClick r:id="rId2"/>
              </a:rPr>
              <a:t>http://www.nvidia.com/object/io_1258539409179.html</a:t>
            </a:r>
            <a:endParaRPr lang="en-US" sz="2000" dirty="0" smtClean="0"/>
          </a:p>
          <a:p>
            <a:endParaRPr lang="en-US" sz="2400" dirty="0" smtClean="0"/>
          </a:p>
          <a:p>
            <a:r>
              <a:rPr lang="en-US" sz="2400" dirty="0" smtClean="0"/>
              <a:t>GPUDirect was developed by Mellanox and NVIDIA</a:t>
            </a:r>
          </a:p>
          <a:p>
            <a:pPr lvl="1"/>
            <a:r>
              <a:rPr lang="en-US" sz="2000" dirty="0" smtClean="0"/>
              <a:t>New interface (API) within the Tesla GPU driver</a:t>
            </a:r>
          </a:p>
          <a:p>
            <a:pPr lvl="1"/>
            <a:r>
              <a:rPr lang="en-US" sz="2000" dirty="0" smtClean="0"/>
              <a:t>New interface within the Mellanox InfiniBand drivers</a:t>
            </a:r>
          </a:p>
          <a:p>
            <a:pPr lvl="1"/>
            <a:r>
              <a:rPr lang="en-US" sz="2000" dirty="0" smtClean="0"/>
              <a:t>Linux kernel modification</a:t>
            </a:r>
          </a:p>
          <a:p>
            <a:endParaRPr lang="en-US" sz="2400" dirty="0" smtClean="0"/>
          </a:p>
          <a:p>
            <a:r>
              <a:rPr lang="en-US" sz="2400" dirty="0" smtClean="0"/>
              <a:t>GPUDirect availability was announced May 2010</a:t>
            </a:r>
          </a:p>
          <a:p>
            <a:pPr lvl="1"/>
            <a:r>
              <a:rPr lang="en-US" sz="2000" dirty="0" smtClean="0"/>
              <a:t>“Mellanox Scalable HPC Solutions with NVIDIA GPUDirect Technology Enhance GPU-Based HPC Performance and Efficiency”</a:t>
            </a:r>
          </a:p>
          <a:p>
            <a:pPr lvl="1"/>
            <a:r>
              <a:rPr lang="en-US" sz="2000" dirty="0" smtClean="0">
                <a:hlinkClick r:id="rId3"/>
              </a:rPr>
              <a:t>http://www.mellanox.com/content/pages.php?pg=press_release_item&amp;rec_id=427</a:t>
            </a:r>
            <a:endParaRPr lang="en-US" sz="2000" dirty="0" smtClean="0"/>
          </a:p>
          <a:p>
            <a:pPr lvl="1"/>
            <a:endParaRPr lang="en-US" sz="2000" dirty="0" smtClean="0"/>
          </a:p>
          <a:p>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sz="2400" dirty="0" smtClean="0"/>
              <a:t>GPUDirect enables the first phase of direct GPU-Interconnect connectivity</a:t>
            </a:r>
          </a:p>
          <a:p>
            <a:endParaRPr lang="en-US" sz="2400" dirty="0" smtClean="0"/>
          </a:p>
          <a:p>
            <a:r>
              <a:rPr lang="en-US" sz="2400" dirty="0" smtClean="0"/>
              <a:t>Essential step towards efficient GPU </a:t>
            </a:r>
            <a:r>
              <a:rPr lang="en-US" sz="2400" dirty="0" err="1" smtClean="0"/>
              <a:t>Exa</a:t>
            </a:r>
            <a:r>
              <a:rPr lang="en-US" sz="2400" dirty="0" smtClean="0"/>
              <a:t>-scale computing</a:t>
            </a:r>
          </a:p>
          <a:p>
            <a:endParaRPr lang="en-US" sz="2400" dirty="0" smtClean="0"/>
          </a:p>
          <a:p>
            <a:r>
              <a:rPr lang="en-US" sz="2400" dirty="0" smtClean="0"/>
              <a:t>Performance benefits range depending on application and platform</a:t>
            </a:r>
          </a:p>
          <a:p>
            <a:pPr lvl="1"/>
            <a:r>
              <a:rPr lang="en-US" sz="2000" dirty="0" smtClean="0"/>
              <a:t>From 5-10% for Linpack, to 33% for Amber</a:t>
            </a:r>
          </a:p>
          <a:p>
            <a:pPr lvl="1"/>
            <a:r>
              <a:rPr lang="en-US" sz="2000" dirty="0" smtClean="0"/>
              <a:t>Further testing will include more applications/platforms</a:t>
            </a:r>
          </a:p>
          <a:p>
            <a:endParaRPr lang="en-US" sz="2400" dirty="0" smtClean="0"/>
          </a:p>
          <a:p>
            <a:r>
              <a:rPr lang="en-US" sz="2400" dirty="0" smtClean="0"/>
              <a:t>The work presented was supported by the HPC Advisory Council</a:t>
            </a:r>
          </a:p>
          <a:p>
            <a:pPr lvl="1"/>
            <a:r>
              <a:rPr lang="en-US" sz="2000" dirty="0" smtClean="0">
                <a:hlinkClick r:id="rId2"/>
              </a:rPr>
              <a:t>http://www.hpcadvisorycouncil.com/</a:t>
            </a:r>
            <a:endParaRPr lang="en-US" sz="2000" dirty="0" smtClean="0"/>
          </a:p>
          <a:p>
            <a:pPr lvl="1"/>
            <a:r>
              <a:rPr lang="en-US" sz="2000" dirty="0" smtClean="0"/>
              <a:t>World-wide HPC organization (160 members) </a:t>
            </a:r>
            <a:endParaRPr lang="en-US" sz="2000" dirty="0"/>
          </a:p>
        </p:txBody>
      </p:sp>
      <p:sp>
        <p:nvSpPr>
          <p:cNvPr id="4" name="Slide Number Placeholder 3"/>
          <p:cNvSpPr>
            <a:spLocks noGrp="1"/>
          </p:cNvSpPr>
          <p:nvPr>
            <p:ph type="sldNum" sz="quarter" idx="10"/>
          </p:nvPr>
        </p:nvSpPr>
        <p:spPr/>
        <p:txBody>
          <a:bodyPr/>
          <a:lstStyle/>
          <a:p>
            <a:pPr>
              <a:defRPr/>
            </a:pPr>
            <a:fld id="{48FD1B80-CA07-4D89-A7C6-382DB5DF941F}"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1" descr="http://fishtrain.com/wp-content/uploads/gigaspaces_logo.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928938" y="5267325"/>
            <a:ext cx="1362075" cy="388938"/>
          </a:xfrm>
          <a:prstGeom prst="rect">
            <a:avLst/>
          </a:prstGeom>
          <a:noFill/>
          <a:ln w="9525">
            <a:noFill/>
            <a:miter lim="800000"/>
            <a:headEnd/>
            <a:tailEnd/>
          </a:ln>
        </p:spPr>
      </p:pic>
      <p:sp>
        <p:nvSpPr>
          <p:cNvPr id="5123" name="Title 1"/>
          <p:cNvSpPr>
            <a:spLocks noGrp="1"/>
          </p:cNvSpPr>
          <p:nvPr>
            <p:ph type="title"/>
          </p:nvPr>
        </p:nvSpPr>
        <p:spPr/>
        <p:txBody>
          <a:bodyPr/>
          <a:lstStyle/>
          <a:p>
            <a:r>
              <a:rPr lang="en-US" dirty="0" smtClean="0">
                <a:latin typeface="Arial" pitchFamily="34" charset="0"/>
                <a:ea typeface="Geneva"/>
                <a:cs typeface="Arial" pitchFamily="34" charset="0"/>
              </a:rPr>
              <a:t>HPC Advisory Council Members</a:t>
            </a:r>
          </a:p>
        </p:txBody>
      </p:sp>
      <p:pic>
        <p:nvPicPr>
          <p:cNvPr id="5124" name="Picture 2" descr="Logo">
            <a:hlinkClick r:id="rId3"/>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17500" y="990600"/>
            <a:ext cx="728663" cy="239713"/>
          </a:xfrm>
          <a:prstGeom prst="rect">
            <a:avLst/>
          </a:prstGeom>
          <a:noFill/>
          <a:ln w="9525">
            <a:noFill/>
            <a:miter lim="800000"/>
            <a:headEnd/>
            <a:tailEnd/>
          </a:ln>
        </p:spPr>
      </p:pic>
      <p:pic>
        <p:nvPicPr>
          <p:cNvPr id="5125" name="Picture 4" descr="http://www.cerfacs.fr/myplanet/images/Allinea_Logo.JPG"/>
          <p:cNvPicPr>
            <a:picLocks noChangeAspect="1" noChangeArrowheads="1"/>
          </p:cNvPicPr>
          <p:nvPr/>
        </p:nvPicPr>
        <p:blipFill>
          <a:blip r:embed="rId5" cstate="print"/>
          <a:srcRect/>
          <a:stretch>
            <a:fillRect/>
          </a:stretch>
        </p:blipFill>
        <p:spPr bwMode="auto">
          <a:xfrm>
            <a:off x="749300" y="2225675"/>
            <a:ext cx="1150938" cy="438150"/>
          </a:xfrm>
          <a:prstGeom prst="rect">
            <a:avLst/>
          </a:prstGeom>
          <a:noFill/>
          <a:ln w="9525">
            <a:noFill/>
            <a:miter lim="800000"/>
            <a:headEnd/>
            <a:tailEnd/>
          </a:ln>
        </p:spPr>
      </p:pic>
      <p:pic>
        <p:nvPicPr>
          <p:cNvPr id="5126" name="Picture 6" descr="http://tbn3.google.com/images?q=tbn:YRODRV9gCTC1BM:http://pulse2.com/wp-content/uploads/2009/05/amd-logo.jpg">
            <a:hlinkClick r:id="rId6"/>
          </p:cNvPr>
          <p:cNvPicPr>
            <a:picLocks noChangeAspect="1" noChangeArrowheads="1"/>
          </p:cNvPicPr>
          <p:nvPr/>
        </p:nvPicPr>
        <p:blipFill>
          <a:blip r:embed="rId7" cstate="print"/>
          <a:srcRect/>
          <a:stretch>
            <a:fillRect/>
          </a:stretch>
        </p:blipFill>
        <p:spPr bwMode="auto">
          <a:xfrm>
            <a:off x="152400" y="3617913"/>
            <a:ext cx="679450" cy="708025"/>
          </a:xfrm>
          <a:prstGeom prst="rect">
            <a:avLst/>
          </a:prstGeom>
          <a:noFill/>
          <a:ln w="9525">
            <a:noFill/>
            <a:miter lim="800000"/>
            <a:headEnd/>
            <a:tailEnd/>
          </a:ln>
        </p:spPr>
      </p:pic>
      <p:pic>
        <p:nvPicPr>
          <p:cNvPr id="5127" name="Picture 8" descr="See full size image">
            <a:hlinkClick r:id="rId8"/>
          </p:cNvPr>
          <p:cNvPicPr>
            <a:picLocks noChangeAspect="1" noChangeArrowheads="1"/>
          </p:cNvPicPr>
          <p:nvPr/>
        </p:nvPicPr>
        <p:blipFill>
          <a:blip r:embed="rId9" cstate="print"/>
          <a:srcRect/>
          <a:stretch>
            <a:fillRect/>
          </a:stretch>
        </p:blipFill>
        <p:spPr bwMode="auto">
          <a:xfrm>
            <a:off x="261938" y="4475163"/>
            <a:ext cx="830262" cy="238125"/>
          </a:xfrm>
          <a:prstGeom prst="rect">
            <a:avLst/>
          </a:prstGeom>
          <a:noFill/>
          <a:ln w="9525">
            <a:noFill/>
            <a:miter lim="800000"/>
            <a:headEnd/>
            <a:tailEnd/>
          </a:ln>
        </p:spPr>
      </p:pic>
      <p:pic>
        <p:nvPicPr>
          <p:cNvPr id="5128" name="Picture 10" descr="http://www.clusterresources.com/media/Logos/appro_logo.jpg"/>
          <p:cNvPicPr>
            <a:picLocks noChangeAspect="1" noChangeArrowheads="1"/>
          </p:cNvPicPr>
          <p:nvPr/>
        </p:nvPicPr>
        <p:blipFill>
          <a:blip r:embed="rId10" cstate="print"/>
          <a:srcRect/>
          <a:stretch>
            <a:fillRect/>
          </a:stretch>
        </p:blipFill>
        <p:spPr bwMode="auto">
          <a:xfrm>
            <a:off x="3094038" y="2851150"/>
            <a:ext cx="541337" cy="400050"/>
          </a:xfrm>
          <a:prstGeom prst="rect">
            <a:avLst/>
          </a:prstGeom>
          <a:noFill/>
          <a:ln w="9525">
            <a:noFill/>
            <a:miter lim="800000"/>
            <a:headEnd/>
            <a:tailEnd/>
          </a:ln>
        </p:spPr>
      </p:pic>
      <p:pic>
        <p:nvPicPr>
          <p:cNvPr id="5129" name="Picture 16" descr="Current Company Logo"/>
          <p:cNvPicPr>
            <a:picLocks noChangeAspect="1" noChangeArrowheads="1"/>
          </p:cNvPicPr>
          <p:nvPr/>
        </p:nvPicPr>
        <p:blipFill>
          <a:blip r:embed="rId11" cstate="print"/>
          <a:srcRect/>
          <a:stretch>
            <a:fillRect/>
          </a:stretch>
        </p:blipFill>
        <p:spPr bwMode="auto">
          <a:xfrm>
            <a:off x="2035175" y="5159375"/>
            <a:ext cx="1458913" cy="161925"/>
          </a:xfrm>
          <a:prstGeom prst="rect">
            <a:avLst/>
          </a:prstGeom>
          <a:noFill/>
          <a:ln w="9525">
            <a:noFill/>
            <a:miter lim="800000"/>
            <a:headEnd/>
            <a:tailEnd/>
          </a:ln>
        </p:spPr>
      </p:pic>
      <p:pic>
        <p:nvPicPr>
          <p:cNvPr id="5130" name="Picture 18" descr="http://tbn2.google.com/images?q=tbn:09JWUIicojCuLM:http://www.bom.gov.au/bmrc/wefor/research/twpice/logos/CSIRO_Logo_2.jpg">
            <a:hlinkClick r:id="rId12"/>
          </p:cNvPr>
          <p:cNvPicPr>
            <a:picLocks noChangeAspect="1" noChangeArrowheads="1"/>
          </p:cNvPicPr>
          <p:nvPr/>
        </p:nvPicPr>
        <p:blipFill>
          <a:blip r:embed="rId13" cstate="print"/>
          <a:srcRect/>
          <a:stretch>
            <a:fillRect/>
          </a:stretch>
        </p:blipFill>
        <p:spPr bwMode="auto">
          <a:xfrm>
            <a:off x="7264400" y="974725"/>
            <a:ext cx="358775" cy="431800"/>
          </a:xfrm>
          <a:prstGeom prst="rect">
            <a:avLst/>
          </a:prstGeom>
          <a:noFill/>
          <a:ln w="9525">
            <a:noFill/>
            <a:miter lim="800000"/>
            <a:headEnd/>
            <a:tailEnd/>
          </a:ln>
        </p:spPr>
      </p:pic>
      <p:pic>
        <p:nvPicPr>
          <p:cNvPr id="5131" name="Picture 2" descr="http://tbn2.google.com/images?q=tbn:UGl2U3-NLBR0oM:http://www.redhat.com/g/blog/adapco-logo.jpg">
            <a:hlinkClick r:id="rId14"/>
          </p:cNvPr>
          <p:cNvPicPr>
            <a:picLocks noChangeAspect="1" noChangeArrowheads="1"/>
          </p:cNvPicPr>
          <p:nvPr/>
        </p:nvPicPr>
        <p:blipFill>
          <a:blip r:embed="rId15" cstate="print"/>
          <a:srcRect/>
          <a:stretch>
            <a:fillRect/>
          </a:stretch>
        </p:blipFill>
        <p:spPr bwMode="auto">
          <a:xfrm>
            <a:off x="315913" y="1555750"/>
            <a:ext cx="811212" cy="325438"/>
          </a:xfrm>
          <a:prstGeom prst="rect">
            <a:avLst/>
          </a:prstGeom>
          <a:noFill/>
          <a:ln w="9525">
            <a:noFill/>
            <a:miter lim="800000"/>
            <a:headEnd/>
            <a:tailEnd/>
          </a:ln>
        </p:spPr>
      </p:pic>
      <p:pic>
        <p:nvPicPr>
          <p:cNvPr id="5132" name="Picture 4" descr="http://www.clusterresources.com/media/Logos/ClusterCorpLogo-web.png"/>
          <p:cNvPicPr>
            <a:picLocks noChangeAspect="1" noChangeArrowheads="1"/>
          </p:cNvPicPr>
          <p:nvPr/>
        </p:nvPicPr>
        <p:blipFill>
          <a:blip r:embed="rId16" cstate="print"/>
          <a:srcRect/>
          <a:stretch>
            <a:fillRect/>
          </a:stretch>
        </p:blipFill>
        <p:spPr bwMode="auto">
          <a:xfrm>
            <a:off x="330200" y="2936875"/>
            <a:ext cx="1244600" cy="260350"/>
          </a:xfrm>
          <a:prstGeom prst="rect">
            <a:avLst/>
          </a:prstGeom>
          <a:noFill/>
          <a:ln w="9525">
            <a:noFill/>
            <a:miter lim="800000"/>
            <a:headEnd/>
            <a:tailEnd/>
          </a:ln>
        </p:spPr>
      </p:pic>
      <p:pic>
        <p:nvPicPr>
          <p:cNvPr id="5133" name="Picture 6" descr="http://www.microsoft.com/global/hpc/en/us/RenderingAssets/partnerlist/images/colfax_logo.jpg"/>
          <p:cNvPicPr>
            <a:picLocks noChangeAspect="1" noChangeArrowheads="1"/>
          </p:cNvPicPr>
          <p:nvPr/>
        </p:nvPicPr>
        <p:blipFill>
          <a:blip r:embed="rId17" cstate="print"/>
          <a:srcRect/>
          <a:stretch>
            <a:fillRect/>
          </a:stretch>
        </p:blipFill>
        <p:spPr bwMode="auto">
          <a:xfrm>
            <a:off x="2362200" y="3481388"/>
            <a:ext cx="1120775" cy="361950"/>
          </a:xfrm>
          <a:prstGeom prst="rect">
            <a:avLst/>
          </a:prstGeom>
          <a:noFill/>
          <a:ln w="9525">
            <a:noFill/>
            <a:miter lim="800000"/>
            <a:headEnd/>
            <a:tailEnd/>
          </a:ln>
        </p:spPr>
      </p:pic>
      <p:pic>
        <p:nvPicPr>
          <p:cNvPr id="5134" name="Picture 8" descr="http://www.graybar.com/images/Corning_Side.gif"/>
          <p:cNvPicPr>
            <a:picLocks noChangeAspect="1" noChangeArrowheads="1"/>
          </p:cNvPicPr>
          <p:nvPr/>
        </p:nvPicPr>
        <p:blipFill>
          <a:blip r:embed="rId18" cstate="print"/>
          <a:srcRect/>
          <a:stretch>
            <a:fillRect/>
          </a:stretch>
        </p:blipFill>
        <p:spPr bwMode="auto">
          <a:xfrm>
            <a:off x="1271588" y="6218238"/>
            <a:ext cx="698500" cy="296862"/>
          </a:xfrm>
          <a:prstGeom prst="rect">
            <a:avLst/>
          </a:prstGeom>
          <a:noFill/>
          <a:ln w="9525">
            <a:noFill/>
            <a:miter lim="800000"/>
            <a:headEnd/>
            <a:tailEnd/>
          </a:ln>
        </p:spPr>
      </p:pic>
      <p:pic>
        <p:nvPicPr>
          <p:cNvPr id="5135" name="Picture 9"/>
          <p:cNvPicPr>
            <a:picLocks noChangeAspect="1" noChangeArrowheads="1"/>
          </p:cNvPicPr>
          <p:nvPr/>
        </p:nvPicPr>
        <p:blipFill>
          <a:blip r:embed="rId19" cstate="print"/>
          <a:srcRect/>
          <a:stretch>
            <a:fillRect/>
          </a:stretch>
        </p:blipFill>
        <p:spPr bwMode="auto">
          <a:xfrm>
            <a:off x="4397375" y="1008063"/>
            <a:ext cx="1881188" cy="323850"/>
          </a:xfrm>
          <a:prstGeom prst="rect">
            <a:avLst/>
          </a:prstGeom>
          <a:noFill/>
          <a:ln w="9525">
            <a:noFill/>
            <a:miter lim="800000"/>
            <a:headEnd/>
            <a:tailEnd/>
          </a:ln>
        </p:spPr>
      </p:pic>
      <p:pic>
        <p:nvPicPr>
          <p:cNvPr id="5136" name="Picture 11" descr="http://i.dell.com/images/global/topics/solutions/datadirect.gif"/>
          <p:cNvPicPr>
            <a:picLocks noChangeAspect="1" noChangeArrowheads="1"/>
          </p:cNvPicPr>
          <p:nvPr/>
        </p:nvPicPr>
        <p:blipFill>
          <a:blip r:embed="rId20" cstate="print"/>
          <a:srcRect/>
          <a:stretch>
            <a:fillRect/>
          </a:stretch>
        </p:blipFill>
        <p:spPr bwMode="auto">
          <a:xfrm>
            <a:off x="2452688" y="4418013"/>
            <a:ext cx="931862" cy="292100"/>
          </a:xfrm>
          <a:prstGeom prst="rect">
            <a:avLst/>
          </a:prstGeom>
          <a:noFill/>
          <a:ln w="9525">
            <a:noFill/>
            <a:miter lim="800000"/>
            <a:headEnd/>
            <a:tailEnd/>
          </a:ln>
        </p:spPr>
      </p:pic>
      <p:pic>
        <p:nvPicPr>
          <p:cNvPr id="5137" name="Picture 12"/>
          <p:cNvPicPr>
            <a:picLocks noChangeAspect="1" noChangeArrowheads="1"/>
          </p:cNvPicPr>
          <p:nvPr/>
        </p:nvPicPr>
        <p:blipFill>
          <a:blip r:embed="rId21" cstate="print"/>
          <a:srcRect/>
          <a:stretch>
            <a:fillRect/>
          </a:stretch>
        </p:blipFill>
        <p:spPr bwMode="auto">
          <a:xfrm>
            <a:off x="1550988" y="1762125"/>
            <a:ext cx="1016000" cy="463550"/>
          </a:xfrm>
          <a:prstGeom prst="rect">
            <a:avLst/>
          </a:prstGeom>
          <a:noFill/>
          <a:ln w="9525">
            <a:noFill/>
            <a:miter lim="800000"/>
            <a:headEnd/>
            <a:tailEnd/>
          </a:ln>
        </p:spPr>
      </p:pic>
      <p:pic>
        <p:nvPicPr>
          <p:cNvPr id="5138" name="Picture 2"/>
          <p:cNvPicPr>
            <a:picLocks noChangeAspect="1" noChangeArrowheads="1"/>
          </p:cNvPicPr>
          <p:nvPr/>
        </p:nvPicPr>
        <p:blipFill>
          <a:blip r:embed="rId22" cstate="print"/>
          <a:srcRect/>
          <a:stretch>
            <a:fillRect/>
          </a:stretch>
        </p:blipFill>
        <p:spPr bwMode="auto">
          <a:xfrm>
            <a:off x="3778250" y="1393825"/>
            <a:ext cx="1000125" cy="385763"/>
          </a:xfrm>
          <a:prstGeom prst="rect">
            <a:avLst/>
          </a:prstGeom>
          <a:noFill/>
          <a:ln w="9525">
            <a:noFill/>
            <a:miter lim="800000"/>
            <a:headEnd/>
            <a:tailEnd/>
          </a:ln>
        </p:spPr>
      </p:pic>
      <p:pic>
        <p:nvPicPr>
          <p:cNvPr id="5139" name="Picture 4" descr="http://insidehpc.com/images/evergrid.gif"/>
          <p:cNvPicPr>
            <a:picLocks noChangeAspect="1" noChangeArrowheads="1"/>
          </p:cNvPicPr>
          <p:nvPr/>
        </p:nvPicPr>
        <p:blipFill>
          <a:blip r:embed="rId23" cstate="print"/>
          <a:srcRect/>
          <a:stretch>
            <a:fillRect/>
          </a:stretch>
        </p:blipFill>
        <p:spPr bwMode="auto">
          <a:xfrm>
            <a:off x="2122488" y="5375275"/>
            <a:ext cx="765175" cy="222250"/>
          </a:xfrm>
          <a:prstGeom prst="rect">
            <a:avLst/>
          </a:prstGeom>
          <a:noFill/>
          <a:ln w="9525">
            <a:noFill/>
            <a:miter lim="800000"/>
            <a:headEnd/>
            <a:tailEnd/>
          </a:ln>
        </p:spPr>
      </p:pic>
      <p:pic>
        <p:nvPicPr>
          <p:cNvPr id="5140" name="Picture 6" descr="http://media.linkedin.com/media/p/1/000/01c/125/3359cbd.png"/>
          <p:cNvPicPr>
            <a:picLocks noChangeAspect="1" noChangeArrowheads="1"/>
          </p:cNvPicPr>
          <p:nvPr/>
        </p:nvPicPr>
        <p:blipFill>
          <a:blip r:embed="rId24" cstate="print"/>
          <a:srcRect/>
          <a:stretch>
            <a:fillRect/>
          </a:stretch>
        </p:blipFill>
        <p:spPr bwMode="auto">
          <a:xfrm>
            <a:off x="1535113" y="3692525"/>
            <a:ext cx="611187" cy="336550"/>
          </a:xfrm>
          <a:prstGeom prst="rect">
            <a:avLst/>
          </a:prstGeom>
          <a:noFill/>
          <a:ln w="9525">
            <a:noFill/>
            <a:miter lim="800000"/>
            <a:headEnd/>
            <a:tailEnd/>
          </a:ln>
        </p:spPr>
      </p:pic>
      <p:pic>
        <p:nvPicPr>
          <p:cNvPr id="5141" name="Picture 7"/>
          <p:cNvPicPr>
            <a:picLocks noChangeAspect="1" noChangeArrowheads="1"/>
          </p:cNvPicPr>
          <p:nvPr/>
        </p:nvPicPr>
        <p:blipFill>
          <a:blip r:embed="rId25" cstate="print"/>
          <a:srcRect/>
          <a:stretch>
            <a:fillRect/>
          </a:stretch>
        </p:blipFill>
        <p:spPr bwMode="auto">
          <a:xfrm>
            <a:off x="5011738" y="4379913"/>
            <a:ext cx="1250950" cy="295275"/>
          </a:xfrm>
          <a:prstGeom prst="rect">
            <a:avLst/>
          </a:prstGeom>
          <a:noFill/>
          <a:ln w="9525">
            <a:noFill/>
            <a:miter lim="800000"/>
            <a:headEnd/>
            <a:tailEnd/>
          </a:ln>
        </p:spPr>
      </p:pic>
      <p:pic>
        <p:nvPicPr>
          <p:cNvPr id="5142" name="Picture 15" descr="http://www.eddegree.com/images/gw_logo.gif"/>
          <p:cNvPicPr>
            <a:picLocks noChangeAspect="1" noChangeArrowheads="1"/>
          </p:cNvPicPr>
          <p:nvPr/>
        </p:nvPicPr>
        <p:blipFill>
          <a:blip r:embed="rId26" cstate="print">
            <a:clrChange>
              <a:clrFrom>
                <a:srgbClr val="FFFFFF"/>
              </a:clrFrom>
              <a:clrTo>
                <a:srgbClr val="FFFFFF">
                  <a:alpha val="0"/>
                </a:srgbClr>
              </a:clrTo>
            </a:clrChange>
          </a:blip>
          <a:srcRect/>
          <a:stretch>
            <a:fillRect/>
          </a:stretch>
        </p:blipFill>
        <p:spPr bwMode="auto">
          <a:xfrm>
            <a:off x="3662363" y="5938838"/>
            <a:ext cx="728662" cy="563562"/>
          </a:xfrm>
          <a:prstGeom prst="rect">
            <a:avLst/>
          </a:prstGeom>
          <a:noFill/>
          <a:ln w="9525">
            <a:noFill/>
            <a:miter lim="800000"/>
            <a:headEnd/>
            <a:tailEnd/>
          </a:ln>
        </p:spPr>
      </p:pic>
      <p:pic>
        <p:nvPicPr>
          <p:cNvPr id="5143" name="Picture 2" descr="http://hclchannelonline.in/hcl-logo.gif"/>
          <p:cNvPicPr>
            <a:picLocks noChangeAspect="1" noChangeArrowheads="1"/>
          </p:cNvPicPr>
          <p:nvPr/>
        </p:nvPicPr>
        <p:blipFill>
          <a:blip r:embed="rId27" cstate="print"/>
          <a:srcRect/>
          <a:stretch>
            <a:fillRect/>
          </a:stretch>
        </p:blipFill>
        <p:spPr bwMode="auto">
          <a:xfrm>
            <a:off x="3986213" y="2427288"/>
            <a:ext cx="1003300" cy="323850"/>
          </a:xfrm>
          <a:prstGeom prst="rect">
            <a:avLst/>
          </a:prstGeom>
          <a:noFill/>
          <a:ln w="9525">
            <a:noFill/>
            <a:miter lim="800000"/>
            <a:headEnd/>
            <a:tailEnd/>
          </a:ln>
        </p:spPr>
      </p:pic>
      <p:pic>
        <p:nvPicPr>
          <p:cNvPr id="5144" name="Picture 3"/>
          <p:cNvPicPr>
            <a:picLocks noChangeAspect="1" noChangeArrowheads="1"/>
          </p:cNvPicPr>
          <p:nvPr/>
        </p:nvPicPr>
        <p:blipFill>
          <a:blip r:embed="rId28" cstate="print"/>
          <a:srcRect/>
          <a:stretch>
            <a:fillRect/>
          </a:stretch>
        </p:blipFill>
        <p:spPr bwMode="auto">
          <a:xfrm>
            <a:off x="4989513" y="2927350"/>
            <a:ext cx="774700" cy="487363"/>
          </a:xfrm>
          <a:prstGeom prst="rect">
            <a:avLst/>
          </a:prstGeom>
          <a:noFill/>
          <a:ln w="9525">
            <a:noFill/>
            <a:miter lim="800000"/>
            <a:headEnd/>
            <a:tailEnd/>
          </a:ln>
        </p:spPr>
      </p:pic>
      <p:pic>
        <p:nvPicPr>
          <p:cNvPr id="5145" name="Picture 4"/>
          <p:cNvPicPr>
            <a:picLocks noChangeAspect="1" noChangeArrowheads="1"/>
          </p:cNvPicPr>
          <p:nvPr/>
        </p:nvPicPr>
        <p:blipFill>
          <a:blip r:embed="rId29" cstate="print"/>
          <a:srcRect/>
          <a:stretch>
            <a:fillRect/>
          </a:stretch>
        </p:blipFill>
        <p:spPr bwMode="auto">
          <a:xfrm>
            <a:off x="862013" y="3770313"/>
            <a:ext cx="484187" cy="196850"/>
          </a:xfrm>
          <a:prstGeom prst="rect">
            <a:avLst/>
          </a:prstGeom>
          <a:noFill/>
          <a:ln w="9525">
            <a:noFill/>
            <a:miter lim="800000"/>
            <a:headEnd/>
            <a:tailEnd/>
          </a:ln>
        </p:spPr>
      </p:pic>
      <p:pic>
        <p:nvPicPr>
          <p:cNvPr id="5146" name="Picture 7"/>
          <p:cNvPicPr>
            <a:picLocks noChangeAspect="1" noChangeArrowheads="1"/>
          </p:cNvPicPr>
          <p:nvPr/>
        </p:nvPicPr>
        <p:blipFill>
          <a:blip r:embed="rId30" cstate="print"/>
          <a:srcRect/>
          <a:stretch>
            <a:fillRect/>
          </a:stretch>
        </p:blipFill>
        <p:spPr bwMode="auto">
          <a:xfrm>
            <a:off x="6122988" y="6221413"/>
            <a:ext cx="612775" cy="265112"/>
          </a:xfrm>
          <a:prstGeom prst="rect">
            <a:avLst/>
          </a:prstGeom>
          <a:noFill/>
          <a:ln w="9525">
            <a:noFill/>
            <a:miter lim="800000"/>
            <a:headEnd/>
            <a:tailEnd/>
          </a:ln>
        </p:spPr>
      </p:pic>
      <p:pic>
        <p:nvPicPr>
          <p:cNvPr id="5147" name="Picture 9" descr="http://tbn0.google.com/images?q=tbn:_oHQ4mUT4HCqAM:http://www.cs.bgu.ac.il/~frankel/MultiCore08/intel-logo.jpg">
            <a:hlinkClick r:id="rId31"/>
          </p:cNvPr>
          <p:cNvPicPr>
            <a:picLocks noChangeAspect="1" noChangeArrowheads="1"/>
          </p:cNvPicPr>
          <p:nvPr/>
        </p:nvPicPr>
        <p:blipFill>
          <a:blip r:embed="rId32" cstate="print"/>
          <a:srcRect/>
          <a:stretch>
            <a:fillRect/>
          </a:stretch>
        </p:blipFill>
        <p:spPr bwMode="auto">
          <a:xfrm>
            <a:off x="2620963" y="1817688"/>
            <a:ext cx="615950" cy="407987"/>
          </a:xfrm>
          <a:prstGeom prst="rect">
            <a:avLst/>
          </a:prstGeom>
          <a:noFill/>
          <a:ln w="9525">
            <a:noFill/>
            <a:miter lim="800000"/>
            <a:headEnd/>
            <a:tailEnd/>
          </a:ln>
        </p:spPr>
      </p:pic>
      <p:pic>
        <p:nvPicPr>
          <p:cNvPr id="5148" name="Picture 13" descr="http://www.ogf.org/Members/images/IGT.jpg"/>
          <p:cNvPicPr>
            <a:picLocks noChangeAspect="1" noChangeArrowheads="1"/>
          </p:cNvPicPr>
          <p:nvPr/>
        </p:nvPicPr>
        <p:blipFill>
          <a:blip r:embed="rId33" cstate="print"/>
          <a:srcRect/>
          <a:stretch>
            <a:fillRect/>
          </a:stretch>
        </p:blipFill>
        <p:spPr bwMode="auto">
          <a:xfrm>
            <a:off x="6692900" y="6065838"/>
            <a:ext cx="746125" cy="441325"/>
          </a:xfrm>
          <a:prstGeom prst="rect">
            <a:avLst/>
          </a:prstGeom>
          <a:noFill/>
          <a:ln w="9525">
            <a:noFill/>
            <a:miter lim="800000"/>
            <a:headEnd/>
            <a:tailEnd/>
          </a:ln>
        </p:spPr>
      </p:pic>
      <p:pic>
        <p:nvPicPr>
          <p:cNvPr id="5149" name="Picture 2" descr="http://www.uni-heidelberg.de/images/uni/zentral/all/logo_uni_hd_en.gif"/>
          <p:cNvPicPr>
            <a:picLocks noChangeAspect="1" noChangeArrowheads="1"/>
          </p:cNvPicPr>
          <p:nvPr/>
        </p:nvPicPr>
        <p:blipFill>
          <a:blip r:embed="rId34" cstate="print"/>
          <a:srcRect/>
          <a:stretch>
            <a:fillRect/>
          </a:stretch>
        </p:blipFill>
        <p:spPr bwMode="auto">
          <a:xfrm>
            <a:off x="6429375" y="1003300"/>
            <a:ext cx="671513" cy="290513"/>
          </a:xfrm>
          <a:prstGeom prst="rect">
            <a:avLst/>
          </a:prstGeom>
          <a:noFill/>
          <a:ln w="9525">
            <a:noFill/>
            <a:miter lim="800000"/>
            <a:headEnd/>
            <a:tailEnd/>
          </a:ln>
        </p:spPr>
      </p:pic>
      <p:pic>
        <p:nvPicPr>
          <p:cNvPr id="5150" name="Picture 4" descr="http://www.lampreynetworks.com/assets/DRM-images/logo_full.jpg"/>
          <p:cNvPicPr>
            <a:picLocks noChangeAspect="1" noChangeArrowheads="1"/>
          </p:cNvPicPr>
          <p:nvPr/>
        </p:nvPicPr>
        <p:blipFill>
          <a:blip r:embed="rId35" cstate="print"/>
          <a:srcRect/>
          <a:stretch>
            <a:fillRect/>
          </a:stretch>
        </p:blipFill>
        <p:spPr bwMode="auto">
          <a:xfrm>
            <a:off x="1347788" y="5508625"/>
            <a:ext cx="660400" cy="381000"/>
          </a:xfrm>
          <a:prstGeom prst="rect">
            <a:avLst/>
          </a:prstGeom>
          <a:noFill/>
          <a:ln w="9525">
            <a:noFill/>
            <a:miter lim="800000"/>
            <a:headEnd/>
            <a:tailEnd/>
          </a:ln>
        </p:spPr>
      </p:pic>
      <p:pic>
        <p:nvPicPr>
          <p:cNvPr id="5151" name="Picture 6" descr="http://www.ece.unm.edu/ppps2007/Exhibitors/LLNL/logoMain.jpg"/>
          <p:cNvPicPr>
            <a:picLocks noChangeAspect="1" noChangeArrowheads="1"/>
          </p:cNvPicPr>
          <p:nvPr/>
        </p:nvPicPr>
        <p:blipFill>
          <a:blip r:embed="rId36" cstate="print"/>
          <a:srcRect/>
          <a:stretch>
            <a:fillRect/>
          </a:stretch>
        </p:blipFill>
        <p:spPr bwMode="auto">
          <a:xfrm>
            <a:off x="6354763" y="4105275"/>
            <a:ext cx="1482725" cy="381000"/>
          </a:xfrm>
          <a:prstGeom prst="rect">
            <a:avLst/>
          </a:prstGeom>
          <a:noFill/>
          <a:ln w="9525">
            <a:noFill/>
            <a:miter lim="800000"/>
            <a:headEnd/>
            <a:tailEnd/>
          </a:ln>
        </p:spPr>
      </p:pic>
      <p:pic>
        <p:nvPicPr>
          <p:cNvPr id="5152" name="Picture 8" descr="http://www.aptek.com/images/LSTC_logo.jpg"/>
          <p:cNvPicPr>
            <a:picLocks noChangeAspect="1" noChangeArrowheads="1"/>
          </p:cNvPicPr>
          <p:nvPr/>
        </p:nvPicPr>
        <p:blipFill>
          <a:blip r:embed="rId37" cstate="print"/>
          <a:srcRect/>
          <a:stretch>
            <a:fillRect/>
          </a:stretch>
        </p:blipFill>
        <p:spPr bwMode="auto">
          <a:xfrm>
            <a:off x="6607175" y="5157788"/>
            <a:ext cx="1249363" cy="471487"/>
          </a:xfrm>
          <a:prstGeom prst="rect">
            <a:avLst/>
          </a:prstGeom>
          <a:noFill/>
          <a:ln w="9525">
            <a:noFill/>
            <a:miter lim="800000"/>
            <a:headEnd/>
            <a:tailEnd/>
          </a:ln>
        </p:spPr>
      </p:pic>
      <p:pic>
        <p:nvPicPr>
          <p:cNvPr id="5153" name="Picture 12" descr="http://www.prnewswire.com/mnr/lsi/31057/images/logo.jpg"/>
          <p:cNvPicPr>
            <a:picLocks noChangeAspect="1" noChangeArrowheads="1"/>
          </p:cNvPicPr>
          <p:nvPr/>
        </p:nvPicPr>
        <p:blipFill>
          <a:blip r:embed="rId38" cstate="print"/>
          <a:srcRect/>
          <a:stretch>
            <a:fillRect/>
          </a:stretch>
        </p:blipFill>
        <p:spPr bwMode="auto">
          <a:xfrm>
            <a:off x="5456238" y="6221413"/>
            <a:ext cx="615950" cy="215900"/>
          </a:xfrm>
          <a:prstGeom prst="rect">
            <a:avLst/>
          </a:prstGeom>
          <a:noFill/>
          <a:ln w="9525">
            <a:noFill/>
            <a:miter lim="800000"/>
            <a:headEnd/>
            <a:tailEnd/>
          </a:ln>
        </p:spPr>
      </p:pic>
      <p:pic>
        <p:nvPicPr>
          <p:cNvPr id="5154" name="Picture 13"/>
          <p:cNvPicPr>
            <a:picLocks noChangeAspect="1" noChangeArrowheads="1"/>
          </p:cNvPicPr>
          <p:nvPr/>
        </p:nvPicPr>
        <p:blipFill>
          <a:blip r:embed="rId39" cstate="print">
            <a:clrChange>
              <a:clrFrom>
                <a:srgbClr val="FFFFFF"/>
              </a:clrFrom>
              <a:clrTo>
                <a:srgbClr val="FFFFFF">
                  <a:alpha val="0"/>
                </a:srgbClr>
              </a:clrTo>
            </a:clrChange>
          </a:blip>
          <a:srcRect/>
          <a:stretch>
            <a:fillRect/>
          </a:stretch>
        </p:blipFill>
        <p:spPr bwMode="auto">
          <a:xfrm>
            <a:off x="7162800" y="2851150"/>
            <a:ext cx="1152525" cy="595313"/>
          </a:xfrm>
          <a:prstGeom prst="rect">
            <a:avLst/>
          </a:prstGeom>
          <a:noFill/>
          <a:ln w="9525">
            <a:noFill/>
            <a:miter lim="800000"/>
            <a:headEnd/>
            <a:tailEnd/>
          </a:ln>
        </p:spPr>
      </p:pic>
      <p:pic>
        <p:nvPicPr>
          <p:cNvPr id="5155" name="Picture 15" descr="http://www.microway.com/newsletter/mailing_062008/microway_logo.jpg"/>
          <p:cNvPicPr>
            <a:picLocks noChangeAspect="1" noChangeArrowheads="1"/>
          </p:cNvPicPr>
          <p:nvPr/>
        </p:nvPicPr>
        <p:blipFill>
          <a:blip r:embed="rId40" cstate="print"/>
          <a:srcRect/>
          <a:stretch>
            <a:fillRect/>
          </a:stretch>
        </p:blipFill>
        <p:spPr bwMode="auto">
          <a:xfrm>
            <a:off x="8080375" y="5881688"/>
            <a:ext cx="979488" cy="168275"/>
          </a:xfrm>
          <a:prstGeom prst="rect">
            <a:avLst/>
          </a:prstGeom>
          <a:noFill/>
          <a:ln w="9525">
            <a:noFill/>
            <a:miter lim="800000"/>
            <a:headEnd/>
            <a:tailEnd/>
          </a:ln>
        </p:spPr>
      </p:pic>
      <p:pic>
        <p:nvPicPr>
          <p:cNvPr id="5156" name="Picture 17" descr="http://tbn1.google.com/images?q=tbn:rL2xfVbp4_Sp3M:https://docs.mellanox.com/dm/archive/WinIB_1_2_0/Mellanox_logoCMYK.jpg">
            <a:hlinkClick r:id="rId41"/>
          </p:cNvPr>
          <p:cNvPicPr>
            <a:picLocks noChangeAspect="1" noChangeArrowheads="1"/>
          </p:cNvPicPr>
          <p:nvPr/>
        </p:nvPicPr>
        <p:blipFill>
          <a:blip r:embed="rId42" cstate="print"/>
          <a:srcRect/>
          <a:stretch>
            <a:fillRect/>
          </a:stretch>
        </p:blipFill>
        <p:spPr bwMode="auto">
          <a:xfrm>
            <a:off x="6418263" y="1617663"/>
            <a:ext cx="488950" cy="393700"/>
          </a:xfrm>
          <a:prstGeom prst="rect">
            <a:avLst/>
          </a:prstGeom>
          <a:noFill/>
          <a:ln w="9525">
            <a:noFill/>
            <a:miter lim="800000"/>
            <a:headEnd/>
            <a:tailEnd/>
          </a:ln>
        </p:spPr>
      </p:pic>
      <p:pic>
        <p:nvPicPr>
          <p:cNvPr id="5157" name="Picture 2" descr="http://www.ncic.ac.cn/en/image/top.jpg"/>
          <p:cNvPicPr>
            <a:picLocks noChangeAspect="1" noChangeArrowheads="1"/>
          </p:cNvPicPr>
          <p:nvPr/>
        </p:nvPicPr>
        <p:blipFill>
          <a:blip r:embed="rId43" cstate="print"/>
          <a:srcRect/>
          <a:stretch>
            <a:fillRect/>
          </a:stretch>
        </p:blipFill>
        <p:spPr bwMode="auto">
          <a:xfrm>
            <a:off x="7026275" y="1614488"/>
            <a:ext cx="1997075" cy="447675"/>
          </a:xfrm>
          <a:prstGeom prst="rect">
            <a:avLst/>
          </a:prstGeom>
          <a:noFill/>
          <a:ln w="9525">
            <a:noFill/>
            <a:miter lim="800000"/>
            <a:headEnd/>
            <a:tailEnd/>
          </a:ln>
        </p:spPr>
      </p:pic>
      <p:pic>
        <p:nvPicPr>
          <p:cNvPr id="5158" name="Picture 4" descr="http://tbn1.google.com/images?q=tbn:8buVqRcXD-596M:http://www.entelec.org/images/logos/NECCOLOR.jpg">
            <a:hlinkClick r:id="rId44"/>
          </p:cNvPr>
          <p:cNvPicPr>
            <a:picLocks noChangeAspect="1" noChangeArrowheads="1"/>
          </p:cNvPicPr>
          <p:nvPr/>
        </p:nvPicPr>
        <p:blipFill>
          <a:blip r:embed="rId45" cstate="print"/>
          <a:srcRect/>
          <a:stretch>
            <a:fillRect/>
          </a:stretch>
        </p:blipFill>
        <p:spPr bwMode="auto">
          <a:xfrm>
            <a:off x="7324725" y="5653088"/>
            <a:ext cx="552450" cy="155575"/>
          </a:xfrm>
          <a:prstGeom prst="rect">
            <a:avLst/>
          </a:prstGeom>
          <a:noFill/>
          <a:ln w="9525">
            <a:noFill/>
            <a:miter lim="800000"/>
            <a:headEnd/>
            <a:tailEnd/>
          </a:ln>
        </p:spPr>
      </p:pic>
      <p:pic>
        <p:nvPicPr>
          <p:cNvPr id="5159" name="Picture 6" descr="http://www.dolphinics.com/userfiles/images/NetWeb-Logowhite200.gif"/>
          <p:cNvPicPr>
            <a:picLocks noChangeAspect="1" noChangeArrowheads="1"/>
          </p:cNvPicPr>
          <p:nvPr/>
        </p:nvPicPr>
        <p:blipFill>
          <a:blip r:embed="rId46" cstate="print"/>
          <a:srcRect/>
          <a:stretch>
            <a:fillRect/>
          </a:stretch>
        </p:blipFill>
        <p:spPr bwMode="auto">
          <a:xfrm>
            <a:off x="1347788" y="5943600"/>
            <a:ext cx="611187" cy="219075"/>
          </a:xfrm>
          <a:prstGeom prst="rect">
            <a:avLst/>
          </a:prstGeom>
          <a:noFill/>
          <a:ln w="9525">
            <a:noFill/>
            <a:miter lim="800000"/>
            <a:headEnd/>
            <a:tailEnd/>
          </a:ln>
        </p:spPr>
      </p:pic>
      <p:pic>
        <p:nvPicPr>
          <p:cNvPr id="5160" name="Picture 8" descr="http://www.siliconbeat.com/wp-content/uploads/2009/04/network-equip-logo.gif"/>
          <p:cNvPicPr>
            <a:picLocks noChangeAspect="1" noChangeArrowheads="1"/>
          </p:cNvPicPr>
          <p:nvPr/>
        </p:nvPicPr>
        <p:blipFill>
          <a:blip r:embed="rId47" cstate="print"/>
          <a:srcRect/>
          <a:stretch>
            <a:fillRect/>
          </a:stretch>
        </p:blipFill>
        <p:spPr bwMode="auto">
          <a:xfrm>
            <a:off x="361950" y="1231900"/>
            <a:ext cx="452438" cy="188913"/>
          </a:xfrm>
          <a:prstGeom prst="rect">
            <a:avLst/>
          </a:prstGeom>
          <a:noFill/>
          <a:ln w="9525">
            <a:noFill/>
            <a:miter lim="800000"/>
            <a:headEnd/>
            <a:tailEnd/>
          </a:ln>
        </p:spPr>
      </p:pic>
      <p:pic>
        <p:nvPicPr>
          <p:cNvPr id="5161" name="Picture 9"/>
          <p:cNvPicPr>
            <a:picLocks noChangeAspect="1" noChangeArrowheads="1"/>
          </p:cNvPicPr>
          <p:nvPr/>
        </p:nvPicPr>
        <p:blipFill>
          <a:blip r:embed="rId48" cstate="print"/>
          <a:srcRect/>
          <a:stretch>
            <a:fillRect/>
          </a:stretch>
        </p:blipFill>
        <p:spPr bwMode="auto">
          <a:xfrm>
            <a:off x="8039100" y="5508625"/>
            <a:ext cx="990600" cy="320675"/>
          </a:xfrm>
          <a:prstGeom prst="rect">
            <a:avLst/>
          </a:prstGeom>
          <a:noFill/>
          <a:ln w="9525">
            <a:noFill/>
            <a:miter lim="800000"/>
            <a:headEnd/>
            <a:tailEnd/>
          </a:ln>
        </p:spPr>
      </p:pic>
      <p:pic>
        <p:nvPicPr>
          <p:cNvPr id="5162" name="Picture 11" descr="http://wpcontent.answers.com/wikipedia/en/thumb/c/ce/Oak_Ridge_National_Laboratory_logo.svg/200px-Oak_Ridge_National_Laboratory_logo.svg.png"/>
          <p:cNvPicPr>
            <a:picLocks noChangeAspect="1" noChangeArrowheads="1"/>
          </p:cNvPicPr>
          <p:nvPr/>
        </p:nvPicPr>
        <p:blipFill>
          <a:blip r:embed="rId49" cstate="print"/>
          <a:srcRect/>
          <a:stretch>
            <a:fillRect/>
          </a:stretch>
        </p:blipFill>
        <p:spPr bwMode="auto">
          <a:xfrm>
            <a:off x="4837113" y="3468688"/>
            <a:ext cx="1084262" cy="558800"/>
          </a:xfrm>
          <a:prstGeom prst="rect">
            <a:avLst/>
          </a:prstGeom>
          <a:noFill/>
          <a:ln w="9525">
            <a:noFill/>
            <a:miter lim="800000"/>
            <a:headEnd/>
            <a:tailEnd/>
          </a:ln>
        </p:spPr>
      </p:pic>
      <p:pic>
        <p:nvPicPr>
          <p:cNvPr id="5163" name="Picture 12"/>
          <p:cNvPicPr>
            <a:picLocks noChangeAspect="1" noChangeArrowheads="1"/>
          </p:cNvPicPr>
          <p:nvPr/>
        </p:nvPicPr>
        <p:blipFill>
          <a:blip r:embed="rId50" cstate="print"/>
          <a:srcRect/>
          <a:stretch>
            <a:fillRect/>
          </a:stretch>
        </p:blipFill>
        <p:spPr bwMode="auto">
          <a:xfrm>
            <a:off x="3541713" y="4295775"/>
            <a:ext cx="725487" cy="365125"/>
          </a:xfrm>
          <a:prstGeom prst="rect">
            <a:avLst/>
          </a:prstGeom>
          <a:noFill/>
          <a:ln w="9525">
            <a:noFill/>
            <a:miter lim="800000"/>
            <a:headEnd/>
            <a:tailEnd/>
          </a:ln>
        </p:spPr>
      </p:pic>
      <p:pic>
        <p:nvPicPr>
          <p:cNvPr id="5164" name="Picture 14" descr="http://www.physics.ohio-state.edu/sps/">
            <a:hlinkClick r:id="rId51"/>
          </p:cNvPr>
          <p:cNvPicPr>
            <a:picLocks noChangeAspect="1" noChangeArrowheads="1"/>
          </p:cNvPicPr>
          <p:nvPr/>
        </p:nvPicPr>
        <p:blipFill>
          <a:blip r:embed="rId52" cstate="print"/>
          <a:srcRect/>
          <a:stretch>
            <a:fillRect/>
          </a:stretch>
        </p:blipFill>
        <p:spPr bwMode="auto">
          <a:xfrm>
            <a:off x="8528050" y="4240213"/>
            <a:ext cx="514350" cy="498475"/>
          </a:xfrm>
          <a:prstGeom prst="rect">
            <a:avLst/>
          </a:prstGeom>
          <a:noFill/>
          <a:ln w="9525">
            <a:noFill/>
            <a:miter lim="800000"/>
            <a:headEnd/>
            <a:tailEnd/>
          </a:ln>
        </p:spPr>
      </p:pic>
      <p:pic>
        <p:nvPicPr>
          <p:cNvPr id="5165" name="Picture 2" descr="Panasas">
            <a:hlinkClick r:id="rId53"/>
          </p:cNvPr>
          <p:cNvPicPr>
            <a:picLocks noChangeAspect="1" noChangeArrowheads="1"/>
          </p:cNvPicPr>
          <p:nvPr/>
        </p:nvPicPr>
        <p:blipFill>
          <a:blip r:embed="rId54" cstate="print"/>
          <a:srcRect/>
          <a:stretch>
            <a:fillRect/>
          </a:stretch>
        </p:blipFill>
        <p:spPr bwMode="auto">
          <a:xfrm>
            <a:off x="4837113" y="3978275"/>
            <a:ext cx="1123950" cy="401638"/>
          </a:xfrm>
          <a:prstGeom prst="rect">
            <a:avLst/>
          </a:prstGeom>
          <a:noFill/>
          <a:ln w="9525">
            <a:noFill/>
            <a:miter lim="800000"/>
            <a:headEnd/>
            <a:tailEnd/>
          </a:ln>
        </p:spPr>
      </p:pic>
      <p:pic>
        <p:nvPicPr>
          <p:cNvPr id="5166" name="Picture 4" descr="ParTec Cluster Competence Center">
            <a:hlinkClick r:id="rId55"/>
          </p:cNvPr>
          <p:cNvPicPr>
            <a:picLocks noChangeAspect="1" noChangeArrowheads="1"/>
          </p:cNvPicPr>
          <p:nvPr/>
        </p:nvPicPr>
        <p:blipFill>
          <a:blip r:embed="rId56" cstate="print">
            <a:clrChange>
              <a:clrFrom>
                <a:srgbClr val="FEFFFC"/>
              </a:clrFrom>
              <a:clrTo>
                <a:srgbClr val="FEFFFC">
                  <a:alpha val="0"/>
                </a:srgbClr>
              </a:clrTo>
            </a:clrChange>
          </a:blip>
          <a:srcRect/>
          <a:stretch>
            <a:fillRect/>
          </a:stretch>
        </p:blipFill>
        <p:spPr bwMode="auto">
          <a:xfrm>
            <a:off x="2784475" y="896938"/>
            <a:ext cx="911225" cy="503237"/>
          </a:xfrm>
          <a:prstGeom prst="rect">
            <a:avLst/>
          </a:prstGeom>
          <a:noFill/>
          <a:ln w="9525">
            <a:noFill/>
            <a:miter lim="800000"/>
            <a:headEnd/>
            <a:tailEnd/>
          </a:ln>
        </p:spPr>
      </p:pic>
      <p:pic>
        <p:nvPicPr>
          <p:cNvPr id="5167" name="Picture 7"/>
          <p:cNvPicPr>
            <a:picLocks noChangeAspect="1" noChangeArrowheads="1"/>
          </p:cNvPicPr>
          <p:nvPr/>
        </p:nvPicPr>
        <p:blipFill>
          <a:blip r:embed="rId57" cstate="print"/>
          <a:srcRect/>
          <a:stretch>
            <a:fillRect/>
          </a:stretch>
        </p:blipFill>
        <p:spPr bwMode="auto">
          <a:xfrm>
            <a:off x="2582863" y="5861050"/>
            <a:ext cx="990600" cy="231775"/>
          </a:xfrm>
          <a:prstGeom prst="rect">
            <a:avLst/>
          </a:prstGeom>
          <a:noFill/>
          <a:ln w="9525">
            <a:noFill/>
            <a:miter lim="800000"/>
            <a:headEnd/>
            <a:tailEnd/>
          </a:ln>
        </p:spPr>
      </p:pic>
      <p:pic>
        <p:nvPicPr>
          <p:cNvPr id="5168" name="Picture 9" descr="http://tbn3.google.com/images?q=tbn:hGMH9wHS8lhxHM:http://www.hpc.ufl.edu/images/PenguinNewLogo-1.jpg">
            <a:hlinkClick r:id="rId58"/>
          </p:cNvPr>
          <p:cNvPicPr>
            <a:picLocks noChangeAspect="1" noChangeArrowheads="1"/>
          </p:cNvPicPr>
          <p:nvPr/>
        </p:nvPicPr>
        <p:blipFill>
          <a:blip r:embed="rId59" cstate="print">
            <a:clrChange>
              <a:clrFrom>
                <a:srgbClr val="FEFEFE"/>
              </a:clrFrom>
              <a:clrTo>
                <a:srgbClr val="FEFEFE">
                  <a:alpha val="0"/>
                </a:srgbClr>
              </a:clrTo>
            </a:clrChange>
          </a:blip>
          <a:srcRect/>
          <a:stretch>
            <a:fillRect/>
          </a:stretch>
        </p:blipFill>
        <p:spPr bwMode="auto">
          <a:xfrm>
            <a:off x="2659063" y="4546600"/>
            <a:ext cx="1033462" cy="730250"/>
          </a:xfrm>
          <a:prstGeom prst="rect">
            <a:avLst/>
          </a:prstGeom>
          <a:noFill/>
          <a:ln w="9525">
            <a:noFill/>
            <a:miter lim="800000"/>
            <a:headEnd/>
            <a:tailEnd/>
          </a:ln>
        </p:spPr>
      </p:pic>
      <p:pic>
        <p:nvPicPr>
          <p:cNvPr id="5169" name="Picture 13" descr="http://tbn0.google.com/images?q=tbn:c09o15TmWnPUDM:http://docam.ca/en/wp-content/uploads/2006/11/ql_f_rg.jpg">
            <a:hlinkClick r:id="rId60"/>
          </p:cNvPr>
          <p:cNvPicPr>
            <a:picLocks noChangeAspect="1" noChangeArrowheads="1"/>
          </p:cNvPicPr>
          <p:nvPr/>
        </p:nvPicPr>
        <p:blipFill>
          <a:blip r:embed="rId61" cstate="print"/>
          <a:srcRect/>
          <a:stretch>
            <a:fillRect/>
          </a:stretch>
        </p:blipFill>
        <p:spPr bwMode="auto">
          <a:xfrm>
            <a:off x="3276600" y="1798638"/>
            <a:ext cx="752475" cy="519112"/>
          </a:xfrm>
          <a:prstGeom prst="rect">
            <a:avLst/>
          </a:prstGeom>
          <a:noFill/>
          <a:ln w="9525">
            <a:noFill/>
            <a:miter lim="800000"/>
            <a:headEnd/>
            <a:tailEnd/>
          </a:ln>
        </p:spPr>
      </p:pic>
      <p:pic>
        <p:nvPicPr>
          <p:cNvPr id="5170" name="Picture 15" descr="http://www.prlog.org/10244173-rna-networks-memory-virtualization.jpg"/>
          <p:cNvPicPr>
            <a:picLocks noChangeAspect="1" noChangeArrowheads="1"/>
          </p:cNvPicPr>
          <p:nvPr/>
        </p:nvPicPr>
        <p:blipFill>
          <a:blip r:embed="rId62" cstate="print"/>
          <a:srcRect/>
          <a:stretch>
            <a:fillRect/>
          </a:stretch>
        </p:blipFill>
        <p:spPr bwMode="auto">
          <a:xfrm>
            <a:off x="1970088" y="4787900"/>
            <a:ext cx="569912" cy="239713"/>
          </a:xfrm>
          <a:prstGeom prst="rect">
            <a:avLst/>
          </a:prstGeom>
          <a:noFill/>
          <a:ln w="9525">
            <a:noFill/>
            <a:miter lim="800000"/>
            <a:headEnd/>
            <a:tailEnd/>
          </a:ln>
        </p:spPr>
      </p:pic>
      <p:pic>
        <p:nvPicPr>
          <p:cNvPr id="5171" name="Picture 17" descr="http://tbn3.google.com/images?q=tbn:Vqkv7qp2mVxLbM:http://www.panix.com/userdirs/brosen/graphics/sgi_logo.gif">
            <a:hlinkClick r:id="rId63"/>
          </p:cNvPr>
          <p:cNvPicPr>
            <a:picLocks noChangeAspect="1" noChangeArrowheads="1"/>
          </p:cNvPicPr>
          <p:nvPr/>
        </p:nvPicPr>
        <p:blipFill>
          <a:blip r:embed="rId64" cstate="print"/>
          <a:srcRect/>
          <a:stretch>
            <a:fillRect/>
          </a:stretch>
        </p:blipFill>
        <p:spPr bwMode="auto">
          <a:xfrm>
            <a:off x="376238" y="5032375"/>
            <a:ext cx="496887" cy="400050"/>
          </a:xfrm>
          <a:prstGeom prst="rect">
            <a:avLst/>
          </a:prstGeom>
          <a:noFill/>
          <a:ln w="9525">
            <a:noFill/>
            <a:miter lim="800000"/>
            <a:headEnd/>
            <a:tailEnd/>
          </a:ln>
        </p:spPr>
      </p:pic>
      <p:pic>
        <p:nvPicPr>
          <p:cNvPr id="5172" name="Picture 1"/>
          <p:cNvPicPr>
            <a:picLocks noChangeAspect="1" noChangeArrowheads="1"/>
          </p:cNvPicPr>
          <p:nvPr/>
        </p:nvPicPr>
        <p:blipFill>
          <a:blip r:embed="rId65" cstate="print"/>
          <a:srcRect/>
          <a:stretch>
            <a:fillRect/>
          </a:stretch>
        </p:blipFill>
        <p:spPr bwMode="auto">
          <a:xfrm>
            <a:off x="7231063" y="3489325"/>
            <a:ext cx="865187" cy="228600"/>
          </a:xfrm>
          <a:prstGeom prst="rect">
            <a:avLst/>
          </a:prstGeom>
          <a:noFill/>
          <a:ln w="9525">
            <a:noFill/>
            <a:miter lim="800000"/>
            <a:headEnd/>
            <a:tailEnd/>
          </a:ln>
        </p:spPr>
      </p:pic>
      <p:pic>
        <p:nvPicPr>
          <p:cNvPr id="5173" name="Picture 3" descr="http://www.vxtech.com/images/logos/logo_scalemp_100.jpg"/>
          <p:cNvPicPr>
            <a:picLocks noChangeAspect="1" noChangeArrowheads="1"/>
          </p:cNvPicPr>
          <p:nvPr/>
        </p:nvPicPr>
        <p:blipFill>
          <a:blip r:embed="rId66" cstate="print">
            <a:clrChange>
              <a:clrFrom>
                <a:srgbClr val="FFFFFF"/>
              </a:clrFrom>
              <a:clrTo>
                <a:srgbClr val="FFFFFF">
                  <a:alpha val="0"/>
                </a:srgbClr>
              </a:clrTo>
            </a:clrChange>
          </a:blip>
          <a:srcRect/>
          <a:stretch>
            <a:fillRect/>
          </a:stretch>
        </p:blipFill>
        <p:spPr bwMode="auto">
          <a:xfrm>
            <a:off x="317500" y="4575175"/>
            <a:ext cx="660400" cy="660400"/>
          </a:xfrm>
          <a:prstGeom prst="rect">
            <a:avLst/>
          </a:prstGeom>
          <a:noFill/>
          <a:ln w="9525">
            <a:noFill/>
            <a:miter lim="800000"/>
            <a:headEnd/>
            <a:tailEnd/>
          </a:ln>
        </p:spPr>
      </p:pic>
      <p:pic>
        <p:nvPicPr>
          <p:cNvPr id="5174" name="Picture 5" descr="http://tbn2.google.com/images?q=tbn:wlQ-7wLFyBE3bM:http://www.nait.ca/blogs/cerebraldischarge/files/2008/02/schlumberger_logo.jpg">
            <a:hlinkClick r:id="rId67"/>
          </p:cNvPr>
          <p:cNvPicPr>
            <a:picLocks noChangeAspect="1" noChangeArrowheads="1"/>
          </p:cNvPicPr>
          <p:nvPr/>
        </p:nvPicPr>
        <p:blipFill>
          <a:blip r:embed="rId68" cstate="print"/>
          <a:srcRect/>
          <a:stretch>
            <a:fillRect/>
          </a:stretch>
        </p:blipFill>
        <p:spPr bwMode="auto">
          <a:xfrm>
            <a:off x="331788" y="1939925"/>
            <a:ext cx="1203325" cy="304800"/>
          </a:xfrm>
          <a:prstGeom prst="rect">
            <a:avLst/>
          </a:prstGeom>
          <a:noFill/>
          <a:ln w="9525">
            <a:noFill/>
            <a:miter lim="800000"/>
            <a:headEnd/>
            <a:tailEnd/>
          </a:ln>
        </p:spPr>
      </p:pic>
      <p:pic>
        <p:nvPicPr>
          <p:cNvPr id="5175" name="Picture 7" descr="http://www.scientificcomputing.com/images/sc-logo.gif">
            <a:hlinkClick r:id="rId69"/>
          </p:cNvPr>
          <p:cNvPicPr>
            <a:picLocks noChangeAspect="1" noChangeArrowheads="1"/>
          </p:cNvPicPr>
          <p:nvPr/>
        </p:nvPicPr>
        <p:blipFill>
          <a:blip r:embed="rId70" cstate="print"/>
          <a:srcRect/>
          <a:stretch>
            <a:fillRect/>
          </a:stretch>
        </p:blipFill>
        <p:spPr bwMode="auto">
          <a:xfrm>
            <a:off x="2193925" y="2317750"/>
            <a:ext cx="842963" cy="384175"/>
          </a:xfrm>
          <a:prstGeom prst="rect">
            <a:avLst/>
          </a:prstGeom>
          <a:noFill/>
          <a:ln w="9525">
            <a:noFill/>
            <a:miter lim="800000"/>
            <a:headEnd/>
            <a:tailEnd/>
          </a:ln>
        </p:spPr>
      </p:pic>
      <p:pic>
        <p:nvPicPr>
          <p:cNvPr id="5176" name="Picture 9" descr="http://tbn1.google.com/images?q=tbn:N1yBWaWbPAgulM:http://4.bp.blogspot.com/_C81uNWBqh-0/SKXUc4SpdJI/AAAAAAAAALk/dqLyQ5tZMRY/s200/SMLogoSqure08-OnWhite.gif">
            <a:hlinkClick r:id="rId71"/>
          </p:cNvPr>
          <p:cNvPicPr>
            <a:picLocks noChangeAspect="1" noChangeArrowheads="1"/>
          </p:cNvPicPr>
          <p:nvPr/>
        </p:nvPicPr>
        <p:blipFill>
          <a:blip r:embed="rId72" cstate="print"/>
          <a:srcRect/>
          <a:stretch>
            <a:fillRect/>
          </a:stretch>
        </p:blipFill>
        <p:spPr bwMode="auto">
          <a:xfrm>
            <a:off x="3252788" y="6061075"/>
            <a:ext cx="412750" cy="438150"/>
          </a:xfrm>
          <a:prstGeom prst="rect">
            <a:avLst/>
          </a:prstGeom>
          <a:noFill/>
          <a:ln w="9525">
            <a:noFill/>
            <a:miter lim="800000"/>
            <a:headEnd/>
            <a:tailEnd/>
          </a:ln>
        </p:spPr>
      </p:pic>
      <p:pic>
        <p:nvPicPr>
          <p:cNvPr id="5177" name="Picture 11" descr="http://simula.no/simula_logo.gif">
            <a:hlinkClick r:id="rId73"/>
          </p:cNvPr>
          <p:cNvPicPr>
            <a:picLocks noChangeAspect="1" noChangeArrowheads="1"/>
          </p:cNvPicPr>
          <p:nvPr/>
        </p:nvPicPr>
        <p:blipFill>
          <a:blip r:embed="rId74" cstate="print"/>
          <a:srcRect/>
          <a:stretch>
            <a:fillRect/>
          </a:stretch>
        </p:blipFill>
        <p:spPr bwMode="auto">
          <a:xfrm>
            <a:off x="5816600" y="2982913"/>
            <a:ext cx="762000" cy="152400"/>
          </a:xfrm>
          <a:prstGeom prst="rect">
            <a:avLst/>
          </a:prstGeom>
          <a:noFill/>
          <a:ln w="9525">
            <a:noFill/>
            <a:miter lim="800000"/>
            <a:headEnd/>
            <a:tailEnd/>
          </a:ln>
        </p:spPr>
      </p:pic>
      <p:pic>
        <p:nvPicPr>
          <p:cNvPr id="5178" name="Picture 13" descr="SoftModule - Reconfigure Your Thoughts">
            <a:hlinkClick r:id="rId75"/>
          </p:cNvPr>
          <p:cNvPicPr>
            <a:picLocks noChangeAspect="1" noChangeArrowheads="1"/>
          </p:cNvPicPr>
          <p:nvPr/>
        </p:nvPicPr>
        <p:blipFill>
          <a:blip r:embed="rId76" cstate="print"/>
          <a:srcRect/>
          <a:stretch>
            <a:fillRect/>
          </a:stretch>
        </p:blipFill>
        <p:spPr bwMode="auto">
          <a:xfrm>
            <a:off x="1546225" y="4111625"/>
            <a:ext cx="1141413" cy="219075"/>
          </a:xfrm>
          <a:prstGeom prst="rect">
            <a:avLst/>
          </a:prstGeom>
          <a:noFill/>
          <a:ln w="9525">
            <a:noFill/>
            <a:miter lim="800000"/>
            <a:headEnd/>
            <a:tailEnd/>
          </a:ln>
        </p:spPr>
      </p:pic>
      <p:pic>
        <p:nvPicPr>
          <p:cNvPr id="5179" name="Picture 15" descr="http://tbn1.google.com/images?q=tbn:N3lBhCGruhrsTM:http://ceoworld.biz/ceo/wp-content/uploads/2009/03/sun-microsystems_logo.png">
            <a:hlinkClick r:id="rId77"/>
          </p:cNvPr>
          <p:cNvPicPr>
            <a:picLocks noChangeAspect="1" noChangeArrowheads="1"/>
          </p:cNvPicPr>
          <p:nvPr/>
        </p:nvPicPr>
        <p:blipFill>
          <a:blip r:embed="rId78" cstate="print"/>
          <a:srcRect/>
          <a:stretch>
            <a:fillRect/>
          </a:stretch>
        </p:blipFill>
        <p:spPr bwMode="auto">
          <a:xfrm>
            <a:off x="5356225" y="5399088"/>
            <a:ext cx="652463" cy="292100"/>
          </a:xfrm>
          <a:prstGeom prst="rect">
            <a:avLst/>
          </a:prstGeom>
          <a:noFill/>
          <a:ln w="9525">
            <a:noFill/>
            <a:miter lim="800000"/>
            <a:headEnd/>
            <a:tailEnd/>
          </a:ln>
        </p:spPr>
      </p:pic>
      <p:pic>
        <p:nvPicPr>
          <p:cNvPr id="5180" name="Picture 17" descr="http://www.intel.com/idf/us/fall2007/pix/logo_supermicro.gif"/>
          <p:cNvPicPr>
            <a:picLocks noChangeAspect="1" noChangeArrowheads="1"/>
          </p:cNvPicPr>
          <p:nvPr/>
        </p:nvPicPr>
        <p:blipFill>
          <a:blip r:embed="rId79" cstate="print">
            <a:clrChange>
              <a:clrFrom>
                <a:srgbClr val="FFFFFF"/>
              </a:clrFrom>
              <a:clrTo>
                <a:srgbClr val="FFFFFF">
                  <a:alpha val="0"/>
                </a:srgbClr>
              </a:clrTo>
            </a:clrChange>
          </a:blip>
          <a:srcRect/>
          <a:stretch>
            <a:fillRect/>
          </a:stretch>
        </p:blipFill>
        <p:spPr bwMode="auto">
          <a:xfrm>
            <a:off x="7866063" y="5026025"/>
            <a:ext cx="1238250" cy="642938"/>
          </a:xfrm>
          <a:prstGeom prst="rect">
            <a:avLst/>
          </a:prstGeom>
          <a:noFill/>
          <a:ln w="9525">
            <a:noFill/>
            <a:miter lim="800000"/>
            <a:headEnd/>
            <a:tailEnd/>
          </a:ln>
        </p:spPr>
      </p:pic>
      <p:pic>
        <p:nvPicPr>
          <p:cNvPr id="5181" name="Picture 2" descr="link to Home">
            <a:hlinkClick r:id="rId80"/>
          </p:cNvPr>
          <p:cNvPicPr>
            <a:picLocks noChangeAspect="1" noChangeArrowheads="1"/>
          </p:cNvPicPr>
          <p:nvPr/>
        </p:nvPicPr>
        <p:blipFill>
          <a:blip r:embed="rId81" cstate="print">
            <a:clrChange>
              <a:clrFrom>
                <a:srgbClr val="FFFFFF"/>
              </a:clrFrom>
              <a:clrTo>
                <a:srgbClr val="FFFFFF">
                  <a:alpha val="0"/>
                </a:srgbClr>
              </a:clrTo>
            </a:clrChange>
          </a:blip>
          <a:srcRect/>
          <a:stretch>
            <a:fillRect/>
          </a:stretch>
        </p:blipFill>
        <p:spPr bwMode="auto">
          <a:xfrm>
            <a:off x="1295400" y="1360488"/>
            <a:ext cx="2362200" cy="454025"/>
          </a:xfrm>
          <a:prstGeom prst="rect">
            <a:avLst/>
          </a:prstGeom>
          <a:noFill/>
          <a:ln w="9525">
            <a:noFill/>
            <a:miter lim="800000"/>
            <a:headEnd/>
            <a:tailEnd/>
          </a:ln>
        </p:spPr>
      </p:pic>
      <p:pic>
        <p:nvPicPr>
          <p:cNvPr id="5182" name="Picture 3"/>
          <p:cNvPicPr>
            <a:picLocks noChangeAspect="1" noChangeArrowheads="1"/>
          </p:cNvPicPr>
          <p:nvPr/>
        </p:nvPicPr>
        <p:blipFill>
          <a:blip r:embed="rId82" cstate="print"/>
          <a:srcRect/>
          <a:stretch>
            <a:fillRect/>
          </a:stretch>
        </p:blipFill>
        <p:spPr bwMode="auto">
          <a:xfrm>
            <a:off x="2870200" y="6138863"/>
            <a:ext cx="369888" cy="330200"/>
          </a:xfrm>
          <a:prstGeom prst="rect">
            <a:avLst/>
          </a:prstGeom>
          <a:noFill/>
          <a:ln w="9525">
            <a:noFill/>
            <a:miter lim="800000"/>
            <a:headEnd/>
            <a:tailEnd/>
          </a:ln>
        </p:spPr>
      </p:pic>
      <p:pic>
        <p:nvPicPr>
          <p:cNvPr id="5183" name="Picture 7" descr="http://tbn2.google.com/images?q=tbn:Rw9eM4GcxXZc1M:http://www.dfw-hpcug.org/imgs/Terascala-Logo_small.gif">
            <a:hlinkClick r:id="rId83"/>
          </p:cNvPr>
          <p:cNvPicPr>
            <a:picLocks noChangeAspect="1" noChangeArrowheads="1"/>
          </p:cNvPicPr>
          <p:nvPr/>
        </p:nvPicPr>
        <p:blipFill>
          <a:blip r:embed="rId84" cstate="print"/>
          <a:srcRect/>
          <a:stretch>
            <a:fillRect/>
          </a:stretch>
        </p:blipFill>
        <p:spPr bwMode="auto">
          <a:xfrm>
            <a:off x="3830638" y="3005138"/>
            <a:ext cx="660400" cy="239712"/>
          </a:xfrm>
          <a:prstGeom prst="rect">
            <a:avLst/>
          </a:prstGeom>
          <a:noFill/>
          <a:ln w="9525">
            <a:noFill/>
            <a:miter lim="800000"/>
            <a:headEnd/>
            <a:tailEnd/>
          </a:ln>
        </p:spPr>
      </p:pic>
      <p:pic>
        <p:nvPicPr>
          <p:cNvPr id="5184" name="Picture 9" descr="Victorian Partnership for Advanced Computing">
            <a:hlinkClick r:id="rId85" tooltip="Victorian Partnership for Advanced Computing"/>
          </p:cNvPr>
          <p:cNvPicPr>
            <a:picLocks noChangeAspect="1" noChangeArrowheads="1"/>
          </p:cNvPicPr>
          <p:nvPr/>
        </p:nvPicPr>
        <p:blipFill>
          <a:blip r:embed="rId86" cstate="print"/>
          <a:srcRect/>
          <a:stretch>
            <a:fillRect/>
          </a:stretch>
        </p:blipFill>
        <p:spPr bwMode="auto">
          <a:xfrm>
            <a:off x="6664325" y="4767263"/>
            <a:ext cx="638175" cy="328612"/>
          </a:xfrm>
          <a:prstGeom prst="rect">
            <a:avLst/>
          </a:prstGeom>
          <a:noFill/>
          <a:ln w="9525">
            <a:noFill/>
            <a:miter lim="800000"/>
            <a:headEnd/>
            <a:tailEnd/>
          </a:ln>
        </p:spPr>
      </p:pic>
      <p:pic>
        <p:nvPicPr>
          <p:cNvPr id="5185" name="Picture 11" descr="http://www.transtec.co.uk/gifs/logo_transtec.gif"/>
          <p:cNvPicPr>
            <a:picLocks noChangeAspect="1" noChangeArrowheads="1"/>
          </p:cNvPicPr>
          <p:nvPr/>
        </p:nvPicPr>
        <p:blipFill>
          <a:blip r:embed="rId87" cstate="print"/>
          <a:srcRect/>
          <a:stretch>
            <a:fillRect/>
          </a:stretch>
        </p:blipFill>
        <p:spPr bwMode="auto">
          <a:xfrm>
            <a:off x="3186113" y="2359025"/>
            <a:ext cx="752475" cy="366713"/>
          </a:xfrm>
          <a:prstGeom prst="rect">
            <a:avLst/>
          </a:prstGeom>
          <a:noFill/>
          <a:ln w="9525">
            <a:noFill/>
            <a:miter lim="800000"/>
            <a:headEnd/>
            <a:tailEnd/>
          </a:ln>
        </p:spPr>
      </p:pic>
      <p:pic>
        <p:nvPicPr>
          <p:cNvPr id="5186" name="Picture 13" descr="http://www.upwebsite.com/siteimages/total%20logo.JPG"/>
          <p:cNvPicPr>
            <a:picLocks noChangeAspect="1" noChangeArrowheads="1"/>
          </p:cNvPicPr>
          <p:nvPr/>
        </p:nvPicPr>
        <p:blipFill>
          <a:blip r:embed="rId88" cstate="print"/>
          <a:srcRect/>
          <a:stretch>
            <a:fillRect/>
          </a:stretch>
        </p:blipFill>
        <p:spPr bwMode="auto">
          <a:xfrm>
            <a:off x="273050" y="2247900"/>
            <a:ext cx="558800" cy="641350"/>
          </a:xfrm>
          <a:prstGeom prst="rect">
            <a:avLst/>
          </a:prstGeom>
          <a:noFill/>
          <a:ln w="9525">
            <a:noFill/>
            <a:miter lim="800000"/>
            <a:headEnd/>
            <a:tailEnd/>
          </a:ln>
        </p:spPr>
      </p:pic>
      <p:pic>
        <p:nvPicPr>
          <p:cNvPr id="5187" name="Picture 15" descr="http://tbn2.google.com/images?q=tbn:YKDWeoS4kIij6M:http://www.mudra.tv/groupimg/virginia_tech_logo.jpg">
            <a:hlinkClick r:id="rId89"/>
          </p:cNvPr>
          <p:cNvPicPr>
            <a:picLocks noChangeAspect="1" noChangeArrowheads="1"/>
          </p:cNvPicPr>
          <p:nvPr/>
        </p:nvPicPr>
        <p:blipFill>
          <a:blip r:embed="rId90" cstate="print"/>
          <a:srcRect/>
          <a:stretch>
            <a:fillRect/>
          </a:stretch>
        </p:blipFill>
        <p:spPr bwMode="auto">
          <a:xfrm>
            <a:off x="4503738" y="5335588"/>
            <a:ext cx="768350" cy="509587"/>
          </a:xfrm>
          <a:prstGeom prst="rect">
            <a:avLst/>
          </a:prstGeom>
          <a:noFill/>
          <a:ln w="9525">
            <a:noFill/>
            <a:miter lim="800000"/>
            <a:headEnd/>
            <a:tailEnd/>
          </a:ln>
        </p:spPr>
      </p:pic>
      <p:pic>
        <p:nvPicPr>
          <p:cNvPr id="5188" name="Picture 2" descr="http://press.web.cern.ch/press/PressReleases/Releases2004/Images/PR08Voltaire-Logo.jpg"/>
          <p:cNvPicPr>
            <a:picLocks noChangeAspect="1" noChangeArrowheads="1"/>
          </p:cNvPicPr>
          <p:nvPr/>
        </p:nvPicPr>
        <p:blipFill>
          <a:blip r:embed="rId91" cstate="print"/>
          <a:srcRect/>
          <a:stretch>
            <a:fillRect/>
          </a:stretch>
        </p:blipFill>
        <p:spPr bwMode="auto">
          <a:xfrm>
            <a:off x="8761413" y="2143125"/>
            <a:ext cx="279400" cy="358775"/>
          </a:xfrm>
          <a:prstGeom prst="rect">
            <a:avLst/>
          </a:prstGeom>
          <a:noFill/>
          <a:ln w="9525">
            <a:noFill/>
            <a:miter lim="800000"/>
            <a:headEnd/>
            <a:tailEnd/>
          </a:ln>
        </p:spPr>
      </p:pic>
      <p:pic>
        <p:nvPicPr>
          <p:cNvPr id="5189" name="Picture 4" descr="http://www.microsoft.com/china/hpc/components/PartnersList/images/vxtech_logo.jpg"/>
          <p:cNvPicPr>
            <a:picLocks noChangeAspect="1" noChangeArrowheads="1"/>
          </p:cNvPicPr>
          <p:nvPr/>
        </p:nvPicPr>
        <p:blipFill>
          <a:blip r:embed="rId92" cstate="print">
            <a:clrChange>
              <a:clrFrom>
                <a:srgbClr val="FFFFFF"/>
              </a:clrFrom>
              <a:clrTo>
                <a:srgbClr val="FFFFFF">
                  <a:alpha val="0"/>
                </a:srgbClr>
              </a:clrTo>
            </a:clrChange>
          </a:blip>
          <a:srcRect/>
          <a:stretch>
            <a:fillRect/>
          </a:stretch>
        </p:blipFill>
        <p:spPr bwMode="auto">
          <a:xfrm>
            <a:off x="4425950" y="6094413"/>
            <a:ext cx="906463" cy="561975"/>
          </a:xfrm>
          <a:prstGeom prst="rect">
            <a:avLst/>
          </a:prstGeom>
          <a:noFill/>
          <a:ln w="9525">
            <a:noFill/>
            <a:miter lim="800000"/>
            <a:headEnd/>
            <a:tailEnd/>
          </a:ln>
        </p:spPr>
      </p:pic>
      <p:pic>
        <p:nvPicPr>
          <p:cNvPr id="5190" name="Picture 6" descr="http://tbn0.google.com/images?q=tbn:3odUUH4pAk33sM:http://www.bdli.de/en/images/stories/members/gore_logo.jpg">
            <a:hlinkClick r:id="rId93"/>
          </p:cNvPr>
          <p:cNvPicPr>
            <a:picLocks noChangeAspect="1" noChangeArrowheads="1"/>
          </p:cNvPicPr>
          <p:nvPr/>
        </p:nvPicPr>
        <p:blipFill>
          <a:blip r:embed="rId94" cstate="print">
            <a:clrChange>
              <a:clrFrom>
                <a:srgbClr val="FFFFFF"/>
              </a:clrFrom>
              <a:clrTo>
                <a:srgbClr val="FFFFFF">
                  <a:alpha val="0"/>
                </a:srgbClr>
              </a:clrTo>
            </a:clrChange>
          </a:blip>
          <a:srcRect/>
          <a:stretch>
            <a:fillRect/>
          </a:stretch>
        </p:blipFill>
        <p:spPr bwMode="auto">
          <a:xfrm>
            <a:off x="1876425" y="3246438"/>
            <a:ext cx="587375" cy="347662"/>
          </a:xfrm>
          <a:prstGeom prst="rect">
            <a:avLst/>
          </a:prstGeom>
          <a:noFill/>
          <a:ln w="9525">
            <a:noFill/>
            <a:miter lim="800000"/>
            <a:headEnd/>
            <a:tailEnd/>
          </a:ln>
        </p:spPr>
      </p:pic>
      <p:pic>
        <p:nvPicPr>
          <p:cNvPr id="5191" name="Picture 8" descr="http://tbn1.google.com/images?q=tbn:JYrBR9SyAD4xQM:http://bpo.biz/bpo-news-blog/wp-content/uploads/2009/05/wipro1.jpg">
            <a:hlinkClick r:id="rId95"/>
          </p:cNvPr>
          <p:cNvPicPr>
            <a:picLocks noChangeAspect="1" noChangeArrowheads="1"/>
          </p:cNvPicPr>
          <p:nvPr/>
        </p:nvPicPr>
        <p:blipFill>
          <a:blip r:embed="rId96" cstate="print"/>
          <a:srcRect/>
          <a:stretch>
            <a:fillRect/>
          </a:stretch>
        </p:blipFill>
        <p:spPr bwMode="auto">
          <a:xfrm>
            <a:off x="8528050" y="4732338"/>
            <a:ext cx="381000" cy="444500"/>
          </a:xfrm>
          <a:prstGeom prst="rect">
            <a:avLst/>
          </a:prstGeom>
          <a:noFill/>
          <a:ln w="9525">
            <a:noFill/>
            <a:miter lim="800000"/>
            <a:headEnd/>
            <a:tailEnd/>
          </a:ln>
        </p:spPr>
      </p:pic>
      <p:pic>
        <p:nvPicPr>
          <p:cNvPr id="5192" name="Picture 79" descr="a15de5ea-0685-470f-b7e7-d70d1031ead9"/>
          <p:cNvPicPr>
            <a:picLocks noChangeAspect="1" noChangeArrowheads="1"/>
          </p:cNvPicPr>
          <p:nvPr/>
        </p:nvPicPr>
        <p:blipFill>
          <a:blip r:embed="rId97" cstate="print"/>
          <a:srcRect/>
          <a:stretch>
            <a:fillRect/>
          </a:stretch>
        </p:blipFill>
        <p:spPr bwMode="auto">
          <a:xfrm>
            <a:off x="5510213" y="4772025"/>
            <a:ext cx="1046162" cy="290513"/>
          </a:xfrm>
          <a:prstGeom prst="rect">
            <a:avLst/>
          </a:prstGeom>
          <a:noFill/>
          <a:ln w="9525">
            <a:noFill/>
            <a:miter lim="800000"/>
            <a:headEnd/>
            <a:tailEnd/>
          </a:ln>
        </p:spPr>
      </p:pic>
      <p:pic>
        <p:nvPicPr>
          <p:cNvPr id="5193" name="Picture 82" descr="http://biz.prlog.org/AdvancedClustering/logo.jpg"/>
          <p:cNvPicPr>
            <a:picLocks noChangeAspect="1" noChangeArrowheads="1"/>
          </p:cNvPicPr>
          <p:nvPr/>
        </p:nvPicPr>
        <p:blipFill>
          <a:blip r:embed="rId98" cstate="print"/>
          <a:srcRect/>
          <a:stretch>
            <a:fillRect/>
          </a:stretch>
        </p:blipFill>
        <p:spPr bwMode="auto">
          <a:xfrm>
            <a:off x="4291013" y="2038350"/>
            <a:ext cx="1573212" cy="292100"/>
          </a:xfrm>
          <a:prstGeom prst="rect">
            <a:avLst/>
          </a:prstGeom>
          <a:noFill/>
          <a:ln w="9525">
            <a:noFill/>
            <a:miter lim="800000"/>
            <a:headEnd/>
            <a:tailEnd/>
          </a:ln>
        </p:spPr>
      </p:pic>
      <p:pic>
        <p:nvPicPr>
          <p:cNvPr id="5194" name="Picture 83" descr="http://www.luxtera.com/images/stories/logos/luxteralogo.gif">
            <a:hlinkClick r:id="rId99"/>
          </p:cNvPr>
          <p:cNvPicPr>
            <a:picLocks noChangeAspect="1" noChangeArrowheads="1"/>
          </p:cNvPicPr>
          <p:nvPr/>
        </p:nvPicPr>
        <p:blipFill>
          <a:blip r:embed="rId100" cstate="print"/>
          <a:srcRect/>
          <a:stretch>
            <a:fillRect/>
          </a:stretch>
        </p:blipFill>
        <p:spPr bwMode="auto">
          <a:xfrm>
            <a:off x="873125" y="2635250"/>
            <a:ext cx="1104900" cy="254000"/>
          </a:xfrm>
          <a:prstGeom prst="rect">
            <a:avLst/>
          </a:prstGeom>
          <a:noFill/>
          <a:ln w="9525">
            <a:noFill/>
            <a:miter lim="800000"/>
            <a:headEnd/>
            <a:tailEnd/>
          </a:ln>
        </p:spPr>
      </p:pic>
      <p:pic>
        <p:nvPicPr>
          <p:cNvPr id="5195" name="Picture 89" descr="http://tbn2.google.com/images?q=tbn:wJmuj_-SPoyuCM:http://www.rephubbard.com/db/news/images/full/1078.jpg">
            <a:hlinkClick r:id="rId101"/>
          </p:cNvPr>
          <p:cNvPicPr>
            <a:picLocks noChangeAspect="1" noChangeArrowheads="1"/>
          </p:cNvPicPr>
          <p:nvPr/>
        </p:nvPicPr>
        <p:blipFill>
          <a:blip r:embed="rId102" cstate="print"/>
          <a:srcRect/>
          <a:stretch>
            <a:fillRect/>
          </a:stretch>
        </p:blipFill>
        <p:spPr bwMode="auto">
          <a:xfrm>
            <a:off x="7643813" y="2195513"/>
            <a:ext cx="661987" cy="614362"/>
          </a:xfrm>
          <a:prstGeom prst="rect">
            <a:avLst/>
          </a:prstGeom>
          <a:noFill/>
          <a:ln w="9525">
            <a:noFill/>
            <a:miter lim="800000"/>
            <a:headEnd/>
            <a:tailEnd/>
          </a:ln>
        </p:spPr>
      </p:pic>
      <p:pic>
        <p:nvPicPr>
          <p:cNvPr id="5196" name="Picture 86"/>
          <p:cNvPicPr>
            <a:picLocks noChangeAspect="1" noChangeArrowheads="1"/>
          </p:cNvPicPr>
          <p:nvPr/>
        </p:nvPicPr>
        <p:blipFill>
          <a:blip r:embed="rId103" cstate="print"/>
          <a:srcRect/>
          <a:stretch>
            <a:fillRect/>
          </a:stretch>
        </p:blipFill>
        <p:spPr bwMode="auto">
          <a:xfrm>
            <a:off x="4856163" y="1878013"/>
            <a:ext cx="473075" cy="200025"/>
          </a:xfrm>
          <a:prstGeom prst="rect">
            <a:avLst/>
          </a:prstGeom>
          <a:noFill/>
          <a:ln w="9525">
            <a:noFill/>
            <a:miter lim="800000"/>
            <a:headEnd/>
            <a:tailEnd/>
          </a:ln>
        </p:spPr>
      </p:pic>
      <p:pic>
        <p:nvPicPr>
          <p:cNvPr id="5197" name="Picture 86" descr="http://computational.chemistry.montana.edu/msu.jpg"/>
          <p:cNvPicPr>
            <a:picLocks noChangeAspect="1" noChangeArrowheads="1"/>
          </p:cNvPicPr>
          <p:nvPr/>
        </p:nvPicPr>
        <p:blipFill>
          <a:blip r:embed="rId104" cstate="print">
            <a:clrChange>
              <a:clrFrom>
                <a:srgbClr val="FFFFFF"/>
              </a:clrFrom>
              <a:clrTo>
                <a:srgbClr val="FFFFFF">
                  <a:alpha val="0"/>
                </a:srgbClr>
              </a:clrTo>
            </a:clrChange>
          </a:blip>
          <a:srcRect/>
          <a:stretch>
            <a:fillRect/>
          </a:stretch>
        </p:blipFill>
        <p:spPr bwMode="auto">
          <a:xfrm>
            <a:off x="7851775" y="4714875"/>
            <a:ext cx="633413" cy="461963"/>
          </a:xfrm>
          <a:prstGeom prst="rect">
            <a:avLst/>
          </a:prstGeom>
          <a:noFill/>
          <a:ln w="9525">
            <a:noFill/>
            <a:miter lim="800000"/>
            <a:headEnd/>
            <a:tailEnd/>
          </a:ln>
        </p:spPr>
      </p:pic>
      <p:pic>
        <p:nvPicPr>
          <p:cNvPr id="5198" name="Picture 87" descr="http://www.ufrj.br/imagens/logoSuperior.jpg"/>
          <p:cNvPicPr>
            <a:picLocks noChangeAspect="1" noChangeArrowheads="1"/>
          </p:cNvPicPr>
          <p:nvPr/>
        </p:nvPicPr>
        <p:blipFill>
          <a:blip r:embed="rId105" cstate="print"/>
          <a:srcRect/>
          <a:stretch>
            <a:fillRect/>
          </a:stretch>
        </p:blipFill>
        <p:spPr bwMode="auto">
          <a:xfrm>
            <a:off x="3635375" y="4821238"/>
            <a:ext cx="809625" cy="263525"/>
          </a:xfrm>
          <a:prstGeom prst="rect">
            <a:avLst/>
          </a:prstGeom>
          <a:noFill/>
          <a:ln w="9525">
            <a:noFill/>
            <a:miter lim="800000"/>
            <a:headEnd/>
            <a:tailEnd/>
          </a:ln>
        </p:spPr>
      </p:pic>
      <p:pic>
        <p:nvPicPr>
          <p:cNvPr id="5199" name="Picture 88" descr="[Tabor Research Logo]">
            <a:hlinkClick r:id="rId106"/>
          </p:cNvPr>
          <p:cNvPicPr>
            <a:picLocks noChangeAspect="1" noChangeArrowheads="1"/>
          </p:cNvPicPr>
          <p:nvPr/>
        </p:nvPicPr>
        <p:blipFill>
          <a:blip r:embed="rId107" cstate="print">
            <a:clrChange>
              <a:clrFrom>
                <a:srgbClr val="F2F3F7"/>
              </a:clrFrom>
              <a:clrTo>
                <a:srgbClr val="F2F3F7">
                  <a:alpha val="0"/>
                </a:srgbClr>
              </a:clrTo>
            </a:clrChange>
          </a:blip>
          <a:srcRect/>
          <a:stretch>
            <a:fillRect/>
          </a:stretch>
        </p:blipFill>
        <p:spPr bwMode="auto">
          <a:xfrm>
            <a:off x="122238" y="5435600"/>
            <a:ext cx="777875" cy="547688"/>
          </a:xfrm>
          <a:prstGeom prst="rect">
            <a:avLst/>
          </a:prstGeom>
          <a:noFill/>
          <a:ln w="9525">
            <a:noFill/>
            <a:miter lim="800000"/>
            <a:headEnd/>
            <a:tailEnd/>
          </a:ln>
        </p:spPr>
      </p:pic>
      <p:pic>
        <p:nvPicPr>
          <p:cNvPr id="5200" name="Picture 88" descr="OCF - High Performance Compute and Visualisation"/>
          <p:cNvPicPr>
            <a:picLocks noChangeAspect="1" noChangeArrowheads="1"/>
          </p:cNvPicPr>
          <p:nvPr/>
        </p:nvPicPr>
        <p:blipFill>
          <a:blip r:embed="rId108" cstate="print"/>
          <a:srcRect/>
          <a:stretch>
            <a:fillRect/>
          </a:stretch>
        </p:blipFill>
        <p:spPr bwMode="auto">
          <a:xfrm>
            <a:off x="5816600" y="3244850"/>
            <a:ext cx="501650" cy="325438"/>
          </a:xfrm>
          <a:prstGeom prst="rect">
            <a:avLst/>
          </a:prstGeom>
          <a:noFill/>
          <a:ln w="9525">
            <a:noFill/>
            <a:miter lim="800000"/>
            <a:headEnd/>
            <a:tailEnd/>
          </a:ln>
        </p:spPr>
      </p:pic>
      <p:pic>
        <p:nvPicPr>
          <p:cNvPr id="5201" name="Picture 92"/>
          <p:cNvPicPr>
            <a:picLocks noChangeAspect="1" noChangeArrowheads="1"/>
          </p:cNvPicPr>
          <p:nvPr/>
        </p:nvPicPr>
        <p:blipFill>
          <a:blip r:embed="rId109" cstate="print"/>
          <a:srcRect/>
          <a:stretch>
            <a:fillRect/>
          </a:stretch>
        </p:blipFill>
        <p:spPr bwMode="auto">
          <a:xfrm>
            <a:off x="2873375" y="3287713"/>
            <a:ext cx="2054225" cy="214312"/>
          </a:xfrm>
          <a:prstGeom prst="rect">
            <a:avLst/>
          </a:prstGeom>
          <a:noFill/>
          <a:ln w="9525">
            <a:noFill/>
            <a:miter lim="800000"/>
            <a:headEnd/>
            <a:tailEnd/>
          </a:ln>
        </p:spPr>
      </p:pic>
      <p:pic>
        <p:nvPicPr>
          <p:cNvPr id="5202" name="Picture 96" descr="Dawning">
            <a:hlinkClick r:id="rId110"/>
          </p:cNvPr>
          <p:cNvPicPr>
            <a:picLocks noChangeAspect="1" noChangeArrowheads="1"/>
          </p:cNvPicPr>
          <p:nvPr/>
        </p:nvPicPr>
        <p:blipFill>
          <a:blip r:embed="rId111" cstate="print"/>
          <a:srcRect b="20175"/>
          <a:stretch>
            <a:fillRect/>
          </a:stretch>
        </p:blipFill>
        <p:spPr bwMode="auto">
          <a:xfrm>
            <a:off x="3538538" y="3927475"/>
            <a:ext cx="893762" cy="361950"/>
          </a:xfrm>
          <a:prstGeom prst="rect">
            <a:avLst/>
          </a:prstGeom>
          <a:noFill/>
          <a:ln w="9525">
            <a:noFill/>
            <a:miter lim="800000"/>
            <a:headEnd/>
            <a:tailEnd/>
          </a:ln>
        </p:spPr>
      </p:pic>
      <p:pic>
        <p:nvPicPr>
          <p:cNvPr id="5203" name="Picture 91" descr="http://www.quellan.com/images/quellan-logo-horizontal2.jpg"/>
          <p:cNvPicPr>
            <a:picLocks noChangeAspect="1" noChangeArrowheads="1"/>
          </p:cNvPicPr>
          <p:nvPr/>
        </p:nvPicPr>
        <p:blipFill>
          <a:blip r:embed="rId112" cstate="print"/>
          <a:srcRect/>
          <a:stretch>
            <a:fillRect/>
          </a:stretch>
        </p:blipFill>
        <p:spPr bwMode="auto">
          <a:xfrm>
            <a:off x="5359400" y="5748338"/>
            <a:ext cx="1473200" cy="241300"/>
          </a:xfrm>
          <a:prstGeom prst="rect">
            <a:avLst/>
          </a:prstGeom>
          <a:noFill/>
          <a:ln w="9525">
            <a:noFill/>
            <a:miter lim="800000"/>
            <a:headEnd/>
            <a:tailEnd/>
          </a:ln>
        </p:spPr>
      </p:pic>
      <p:pic>
        <p:nvPicPr>
          <p:cNvPr id="5204" name="Picture 92" descr="Home">
            <a:hlinkClick r:id="rId113" tooltip="Home"/>
          </p:cNvPr>
          <p:cNvPicPr>
            <a:picLocks noChangeAspect="1" noChangeArrowheads="1"/>
          </p:cNvPicPr>
          <p:nvPr/>
        </p:nvPicPr>
        <p:blipFill>
          <a:blip r:embed="rId114" cstate="print"/>
          <a:srcRect/>
          <a:stretch>
            <a:fillRect/>
          </a:stretch>
        </p:blipFill>
        <p:spPr bwMode="auto">
          <a:xfrm>
            <a:off x="269875" y="3287713"/>
            <a:ext cx="893763" cy="282575"/>
          </a:xfrm>
          <a:prstGeom prst="rect">
            <a:avLst/>
          </a:prstGeom>
          <a:noFill/>
          <a:ln w="9525">
            <a:noFill/>
            <a:miter lim="800000"/>
            <a:headEnd/>
            <a:tailEnd/>
          </a:ln>
        </p:spPr>
      </p:pic>
      <p:pic>
        <p:nvPicPr>
          <p:cNvPr id="5205" name="Picture 94" descr="http://www.inspur.com/../../images/ins-logo.gif"/>
          <p:cNvPicPr>
            <a:picLocks noChangeAspect="1" noChangeArrowheads="1"/>
          </p:cNvPicPr>
          <p:nvPr/>
        </p:nvPicPr>
        <p:blipFill>
          <a:blip r:embed="rId115" cstate="print">
            <a:clrChange>
              <a:clrFrom>
                <a:srgbClr val="FFFFFF"/>
              </a:clrFrom>
              <a:clrTo>
                <a:srgbClr val="FFFFFF">
                  <a:alpha val="0"/>
                </a:srgbClr>
              </a:clrTo>
            </a:clrChange>
          </a:blip>
          <a:srcRect/>
          <a:stretch>
            <a:fillRect/>
          </a:stretch>
        </p:blipFill>
        <p:spPr bwMode="auto">
          <a:xfrm>
            <a:off x="1824038" y="2857500"/>
            <a:ext cx="1185862" cy="577850"/>
          </a:xfrm>
          <a:prstGeom prst="rect">
            <a:avLst/>
          </a:prstGeom>
          <a:noFill/>
          <a:ln w="9525">
            <a:noFill/>
            <a:miter lim="800000"/>
            <a:headEnd/>
            <a:tailEnd/>
          </a:ln>
        </p:spPr>
      </p:pic>
      <p:pic>
        <p:nvPicPr>
          <p:cNvPr id="5206" name="Picture 96" descr="NVIDIA">
            <a:hlinkClick r:id="rId116"/>
          </p:cNvPr>
          <p:cNvPicPr>
            <a:picLocks noChangeAspect="1" noChangeArrowheads="1"/>
          </p:cNvPicPr>
          <p:nvPr/>
        </p:nvPicPr>
        <p:blipFill>
          <a:blip r:embed="rId117" cstate="print"/>
          <a:srcRect/>
          <a:stretch>
            <a:fillRect/>
          </a:stretch>
        </p:blipFill>
        <p:spPr bwMode="auto">
          <a:xfrm>
            <a:off x="2058988" y="2743200"/>
            <a:ext cx="1006475" cy="228600"/>
          </a:xfrm>
          <a:prstGeom prst="rect">
            <a:avLst/>
          </a:prstGeom>
          <a:solidFill>
            <a:schemeClr val="tx1"/>
          </a:solidFill>
          <a:ln w="9525">
            <a:noFill/>
            <a:miter lim="800000"/>
            <a:headEnd/>
            <a:tailEnd/>
          </a:ln>
        </p:spPr>
      </p:pic>
      <p:pic>
        <p:nvPicPr>
          <p:cNvPr id="5207" name="Picture 94"/>
          <p:cNvPicPr>
            <a:picLocks noChangeAspect="1" noChangeArrowheads="1"/>
          </p:cNvPicPr>
          <p:nvPr/>
        </p:nvPicPr>
        <p:blipFill>
          <a:blip r:embed="rId118" cstate="print"/>
          <a:srcRect/>
          <a:stretch>
            <a:fillRect/>
          </a:stretch>
        </p:blipFill>
        <p:spPr bwMode="auto">
          <a:xfrm>
            <a:off x="7932738" y="1400175"/>
            <a:ext cx="1079500" cy="169863"/>
          </a:xfrm>
          <a:prstGeom prst="rect">
            <a:avLst/>
          </a:prstGeom>
          <a:noFill/>
          <a:ln w="9525">
            <a:noFill/>
            <a:miter lim="800000"/>
            <a:headEnd/>
            <a:tailEnd/>
          </a:ln>
        </p:spPr>
      </p:pic>
      <p:pic>
        <p:nvPicPr>
          <p:cNvPr id="5208" name="Picture 96" descr="http://www.hpcs2009.org/images/Tycrid_logo.png"/>
          <p:cNvPicPr>
            <a:picLocks noChangeAspect="1" noChangeArrowheads="1"/>
          </p:cNvPicPr>
          <p:nvPr/>
        </p:nvPicPr>
        <p:blipFill>
          <a:blip r:embed="rId119" cstate="print"/>
          <a:srcRect/>
          <a:stretch>
            <a:fillRect/>
          </a:stretch>
        </p:blipFill>
        <p:spPr bwMode="auto">
          <a:xfrm>
            <a:off x="7997825" y="2921000"/>
            <a:ext cx="1106488" cy="130175"/>
          </a:xfrm>
          <a:prstGeom prst="rect">
            <a:avLst/>
          </a:prstGeom>
          <a:noFill/>
          <a:ln w="9525">
            <a:noFill/>
            <a:miter lim="800000"/>
            <a:headEnd/>
            <a:tailEnd/>
          </a:ln>
        </p:spPr>
      </p:pic>
      <p:pic>
        <p:nvPicPr>
          <p:cNvPr id="5209" name="Picture 81" descr="RAID Incorporated">
            <a:hlinkClick r:id="rId120"/>
          </p:cNvPr>
          <p:cNvPicPr>
            <a:picLocks noChangeAspect="1" noChangeArrowheads="1"/>
          </p:cNvPicPr>
          <p:nvPr/>
        </p:nvPicPr>
        <p:blipFill>
          <a:blip r:embed="rId121" cstate="print"/>
          <a:srcRect t="8485" r="72301" b="8788"/>
          <a:stretch>
            <a:fillRect/>
          </a:stretch>
        </p:blipFill>
        <p:spPr bwMode="auto">
          <a:xfrm>
            <a:off x="8404225" y="2597150"/>
            <a:ext cx="681038" cy="288925"/>
          </a:xfrm>
          <a:prstGeom prst="rect">
            <a:avLst/>
          </a:prstGeom>
          <a:noFill/>
          <a:ln w="9525">
            <a:noFill/>
            <a:miter lim="800000"/>
            <a:headEnd/>
            <a:tailEnd/>
          </a:ln>
        </p:spPr>
      </p:pic>
      <p:pic>
        <p:nvPicPr>
          <p:cNvPr id="5210" name="Picture 97" descr="http://www.seeklogo.com/images/M/McGill_University-logo-76309264EE-seeklogo.com.gif"/>
          <p:cNvPicPr>
            <a:picLocks noChangeAspect="1" noChangeArrowheads="1"/>
          </p:cNvPicPr>
          <p:nvPr/>
        </p:nvPicPr>
        <p:blipFill>
          <a:blip r:embed="rId122" cstate="print"/>
          <a:srcRect t="31833" b="34666"/>
          <a:stretch>
            <a:fillRect/>
          </a:stretch>
        </p:blipFill>
        <p:spPr bwMode="auto">
          <a:xfrm>
            <a:off x="1517650" y="958850"/>
            <a:ext cx="1233488" cy="412750"/>
          </a:xfrm>
          <a:prstGeom prst="rect">
            <a:avLst/>
          </a:prstGeom>
          <a:noFill/>
          <a:ln w="9525">
            <a:noFill/>
            <a:miter lim="800000"/>
            <a:headEnd/>
            <a:tailEnd/>
          </a:ln>
        </p:spPr>
      </p:pic>
      <p:pic>
        <p:nvPicPr>
          <p:cNvPr id="5211" name="Picture 98" descr="http://www.socsci.uci.edu/ssarc/images/graduate%20school/wisconsin"/>
          <p:cNvPicPr>
            <a:picLocks noChangeAspect="1" noChangeArrowheads="1"/>
          </p:cNvPicPr>
          <p:nvPr/>
        </p:nvPicPr>
        <p:blipFill>
          <a:blip r:embed="rId123" cstate="print">
            <a:clrChange>
              <a:clrFrom>
                <a:srgbClr val="FEFEFE"/>
              </a:clrFrom>
              <a:clrTo>
                <a:srgbClr val="FEFEFE">
                  <a:alpha val="0"/>
                </a:srgbClr>
              </a:clrTo>
            </a:clrChange>
          </a:blip>
          <a:srcRect/>
          <a:stretch>
            <a:fillRect/>
          </a:stretch>
        </p:blipFill>
        <p:spPr bwMode="auto">
          <a:xfrm>
            <a:off x="2003425" y="5715000"/>
            <a:ext cx="785813" cy="762000"/>
          </a:xfrm>
          <a:prstGeom prst="rect">
            <a:avLst/>
          </a:prstGeom>
          <a:noFill/>
          <a:ln w="9525">
            <a:noFill/>
            <a:miter lim="800000"/>
            <a:headEnd/>
            <a:tailEnd/>
          </a:ln>
        </p:spPr>
      </p:pic>
      <p:pic>
        <p:nvPicPr>
          <p:cNvPr id="5212" name="Picture 14" descr="See full size image">
            <a:hlinkClick r:id="rId124"/>
          </p:cNvPr>
          <p:cNvPicPr>
            <a:picLocks noChangeAspect="1" noChangeArrowheads="1"/>
          </p:cNvPicPr>
          <p:nvPr/>
        </p:nvPicPr>
        <p:blipFill>
          <a:blip r:embed="rId125" cstate="print">
            <a:clrChange>
              <a:clrFrom>
                <a:srgbClr val="FEFEFE"/>
              </a:clrFrom>
              <a:clrTo>
                <a:srgbClr val="FEFEFE">
                  <a:alpha val="0"/>
                </a:srgbClr>
              </a:clrTo>
            </a:clrChange>
          </a:blip>
          <a:srcRect/>
          <a:stretch>
            <a:fillRect/>
          </a:stretch>
        </p:blipFill>
        <p:spPr bwMode="auto">
          <a:xfrm>
            <a:off x="998538" y="1074738"/>
            <a:ext cx="546100" cy="438150"/>
          </a:xfrm>
          <a:prstGeom prst="rect">
            <a:avLst/>
          </a:prstGeom>
          <a:noFill/>
          <a:ln w="9525">
            <a:noFill/>
            <a:miter lim="800000"/>
            <a:headEnd/>
            <a:tailEnd/>
          </a:ln>
        </p:spPr>
      </p:pic>
      <p:pic>
        <p:nvPicPr>
          <p:cNvPr id="5213" name="Picture 13" descr="http://www.graphstream.com/img/logo2.gif"/>
          <p:cNvPicPr>
            <a:picLocks noChangeAspect="1" noChangeArrowheads="1"/>
          </p:cNvPicPr>
          <p:nvPr/>
        </p:nvPicPr>
        <p:blipFill>
          <a:blip r:embed="rId126" cstate="print"/>
          <a:srcRect/>
          <a:stretch>
            <a:fillRect/>
          </a:stretch>
        </p:blipFill>
        <p:spPr bwMode="auto">
          <a:xfrm>
            <a:off x="4491038" y="5900738"/>
            <a:ext cx="790575" cy="258762"/>
          </a:xfrm>
          <a:prstGeom prst="rect">
            <a:avLst/>
          </a:prstGeom>
          <a:noFill/>
          <a:ln w="9525">
            <a:noFill/>
            <a:miter lim="800000"/>
            <a:headEnd/>
            <a:tailEnd/>
          </a:ln>
        </p:spPr>
      </p:pic>
      <p:pic>
        <p:nvPicPr>
          <p:cNvPr id="5214" name="Picture 98" descr="__0@Foxmail"/>
          <p:cNvPicPr>
            <a:picLocks noChangeAspect="1" noChangeArrowheads="1"/>
          </p:cNvPicPr>
          <p:nvPr/>
        </p:nvPicPr>
        <p:blipFill>
          <a:blip r:embed="rId127" cstate="print"/>
          <a:srcRect/>
          <a:stretch>
            <a:fillRect/>
          </a:stretch>
        </p:blipFill>
        <p:spPr bwMode="auto">
          <a:xfrm>
            <a:off x="4856163" y="1387475"/>
            <a:ext cx="1042987" cy="180975"/>
          </a:xfrm>
          <a:prstGeom prst="rect">
            <a:avLst/>
          </a:prstGeom>
          <a:noFill/>
          <a:ln w="9525">
            <a:noFill/>
            <a:miter lim="800000"/>
            <a:headEnd/>
            <a:tailEnd/>
          </a:ln>
        </p:spPr>
      </p:pic>
      <p:pic>
        <p:nvPicPr>
          <p:cNvPr id="5215" name="Picture 100" descr="http://www.gnodal.com/images/logo.jpg"/>
          <p:cNvPicPr>
            <a:picLocks noChangeAspect="1" noChangeArrowheads="1"/>
          </p:cNvPicPr>
          <p:nvPr/>
        </p:nvPicPr>
        <p:blipFill>
          <a:blip r:embed="rId128" cstate="print"/>
          <a:srcRect/>
          <a:stretch>
            <a:fillRect/>
          </a:stretch>
        </p:blipFill>
        <p:spPr bwMode="auto">
          <a:xfrm>
            <a:off x="6832600" y="5653088"/>
            <a:ext cx="368300" cy="368300"/>
          </a:xfrm>
          <a:prstGeom prst="rect">
            <a:avLst/>
          </a:prstGeom>
          <a:noFill/>
          <a:ln w="9525">
            <a:noFill/>
            <a:miter lim="800000"/>
            <a:headEnd/>
            <a:tailEnd/>
          </a:ln>
        </p:spPr>
      </p:pic>
      <p:pic>
        <p:nvPicPr>
          <p:cNvPr id="5216" name="Picture 101" descr="http://www.mellanox.com/img/news/newsletter/Bay_logo.jpg"/>
          <p:cNvPicPr>
            <a:picLocks noChangeAspect="1" noChangeArrowheads="1"/>
          </p:cNvPicPr>
          <p:nvPr/>
        </p:nvPicPr>
        <p:blipFill>
          <a:blip r:embed="rId129" cstate="print"/>
          <a:srcRect/>
          <a:stretch>
            <a:fillRect/>
          </a:stretch>
        </p:blipFill>
        <p:spPr bwMode="auto">
          <a:xfrm>
            <a:off x="8358188" y="3135313"/>
            <a:ext cx="654050" cy="330200"/>
          </a:xfrm>
          <a:prstGeom prst="rect">
            <a:avLst/>
          </a:prstGeom>
          <a:noFill/>
          <a:ln w="9525">
            <a:noFill/>
            <a:miter lim="800000"/>
            <a:headEnd/>
            <a:tailEnd/>
          </a:ln>
        </p:spPr>
      </p:pic>
      <p:pic>
        <p:nvPicPr>
          <p:cNvPr id="5217" name="Picture 102" descr="http://www.pofac.de/atlas/company_files/34/Logo_Avago_2007.normal.png"/>
          <p:cNvPicPr>
            <a:picLocks noChangeAspect="1" noChangeArrowheads="1"/>
          </p:cNvPicPr>
          <p:nvPr/>
        </p:nvPicPr>
        <p:blipFill>
          <a:blip r:embed="rId130" cstate="print"/>
          <a:srcRect/>
          <a:stretch>
            <a:fillRect/>
          </a:stretch>
        </p:blipFill>
        <p:spPr bwMode="auto">
          <a:xfrm>
            <a:off x="3009900" y="1366838"/>
            <a:ext cx="723900" cy="231775"/>
          </a:xfrm>
          <a:prstGeom prst="rect">
            <a:avLst/>
          </a:prstGeom>
          <a:noFill/>
          <a:ln w="9525">
            <a:noFill/>
            <a:miter lim="800000"/>
            <a:headEnd/>
            <a:tailEnd/>
          </a:ln>
        </p:spPr>
      </p:pic>
      <p:pic>
        <p:nvPicPr>
          <p:cNvPr id="5218" name="Picture 7" descr="wri_weblogo_2006_240px"/>
          <p:cNvPicPr>
            <a:picLocks noChangeAspect="1" noChangeArrowheads="1"/>
          </p:cNvPicPr>
          <p:nvPr/>
        </p:nvPicPr>
        <p:blipFill>
          <a:blip r:embed="rId131" cstate="print"/>
          <a:srcRect t="8649" b="17838"/>
          <a:stretch>
            <a:fillRect/>
          </a:stretch>
        </p:blipFill>
        <p:spPr bwMode="auto">
          <a:xfrm>
            <a:off x="152400" y="6013450"/>
            <a:ext cx="1036638" cy="501650"/>
          </a:xfrm>
          <a:prstGeom prst="rect">
            <a:avLst/>
          </a:prstGeom>
          <a:noFill/>
          <a:ln w="9525">
            <a:noFill/>
            <a:miter lim="800000"/>
            <a:headEnd/>
            <a:tailEnd/>
          </a:ln>
        </p:spPr>
      </p:pic>
      <p:pic>
        <p:nvPicPr>
          <p:cNvPr id="5219" name="Picture 105" descr="http://usa.chenbro.com/assets/2009/04/27/systn3271974592.jpg"/>
          <p:cNvPicPr>
            <a:picLocks noChangeAspect="1" noChangeArrowheads="1"/>
          </p:cNvPicPr>
          <p:nvPr/>
        </p:nvPicPr>
        <p:blipFill>
          <a:blip r:embed="rId132" cstate="print">
            <a:clrChange>
              <a:clrFrom>
                <a:srgbClr val="FFFFFF"/>
              </a:clrFrom>
              <a:clrTo>
                <a:srgbClr val="FFFFFF">
                  <a:alpha val="0"/>
                </a:srgbClr>
              </a:clrTo>
            </a:clrChange>
          </a:blip>
          <a:srcRect/>
          <a:stretch>
            <a:fillRect/>
          </a:stretch>
        </p:blipFill>
        <p:spPr bwMode="auto">
          <a:xfrm>
            <a:off x="3849688" y="1731963"/>
            <a:ext cx="915987" cy="276225"/>
          </a:xfrm>
          <a:prstGeom prst="rect">
            <a:avLst/>
          </a:prstGeom>
          <a:noFill/>
          <a:ln w="9525">
            <a:noFill/>
            <a:miter lim="800000"/>
            <a:headEnd/>
            <a:tailEnd/>
          </a:ln>
        </p:spPr>
      </p:pic>
      <p:pic>
        <p:nvPicPr>
          <p:cNvPr id="5220" name="Picture 107" descr="http://br.sun.com/local/images/partners/CimcorpNovoLogo.gif"/>
          <p:cNvPicPr>
            <a:picLocks noChangeAspect="1" noChangeArrowheads="1"/>
          </p:cNvPicPr>
          <p:nvPr/>
        </p:nvPicPr>
        <p:blipFill>
          <a:blip r:embed="rId133" cstate="print"/>
          <a:srcRect/>
          <a:stretch>
            <a:fillRect/>
          </a:stretch>
        </p:blipFill>
        <p:spPr bwMode="auto">
          <a:xfrm>
            <a:off x="5970588" y="3763963"/>
            <a:ext cx="1012825" cy="282575"/>
          </a:xfrm>
          <a:prstGeom prst="rect">
            <a:avLst/>
          </a:prstGeom>
          <a:noFill/>
          <a:ln w="9525">
            <a:noFill/>
            <a:miter lim="800000"/>
            <a:headEnd/>
            <a:tailEnd/>
          </a:ln>
        </p:spPr>
      </p:pic>
      <p:pic>
        <p:nvPicPr>
          <p:cNvPr id="5221" name="Picture 109" descr="http://www.supermicro.com/a_images/wheretobuy/c_KOI.gif"/>
          <p:cNvPicPr>
            <a:picLocks noChangeAspect="1" noChangeArrowheads="1"/>
          </p:cNvPicPr>
          <p:nvPr/>
        </p:nvPicPr>
        <p:blipFill>
          <a:blip r:embed="rId134" cstate="print">
            <a:clrChange>
              <a:clrFrom>
                <a:srgbClr val="FFFFFF"/>
              </a:clrFrom>
              <a:clrTo>
                <a:srgbClr val="FFFFFF">
                  <a:alpha val="0"/>
                </a:srgbClr>
              </a:clrTo>
            </a:clrChange>
          </a:blip>
          <a:srcRect/>
          <a:stretch>
            <a:fillRect/>
          </a:stretch>
        </p:blipFill>
        <p:spPr bwMode="auto">
          <a:xfrm>
            <a:off x="5529263" y="5903913"/>
            <a:ext cx="1095375" cy="390525"/>
          </a:xfrm>
          <a:prstGeom prst="rect">
            <a:avLst/>
          </a:prstGeom>
          <a:noFill/>
          <a:ln w="9525">
            <a:noFill/>
            <a:miter lim="800000"/>
            <a:headEnd/>
            <a:tailEnd/>
          </a:ln>
        </p:spPr>
      </p:pic>
      <p:pic>
        <p:nvPicPr>
          <p:cNvPr id="5222" name="Picture 106" descr="http://www.kolkatacdac.in/iwridl/cdac.png"/>
          <p:cNvPicPr>
            <a:picLocks noChangeAspect="1" noChangeArrowheads="1"/>
          </p:cNvPicPr>
          <p:nvPr/>
        </p:nvPicPr>
        <p:blipFill>
          <a:blip r:embed="rId135" cstate="print"/>
          <a:srcRect/>
          <a:stretch>
            <a:fillRect/>
          </a:stretch>
        </p:blipFill>
        <p:spPr bwMode="auto">
          <a:xfrm>
            <a:off x="1185863" y="4556125"/>
            <a:ext cx="509587" cy="387350"/>
          </a:xfrm>
          <a:prstGeom prst="rect">
            <a:avLst/>
          </a:prstGeom>
          <a:noFill/>
          <a:ln w="9525">
            <a:noFill/>
            <a:miter lim="800000"/>
            <a:headEnd/>
            <a:tailEnd/>
          </a:ln>
        </p:spPr>
      </p:pic>
      <p:pic>
        <p:nvPicPr>
          <p:cNvPr id="5223" name="Picture 107" descr="http://www.spscicomp.org/ScicomP10/tacc_logo.gif"/>
          <p:cNvPicPr>
            <a:picLocks noChangeAspect="1" noChangeArrowheads="1"/>
          </p:cNvPicPr>
          <p:nvPr/>
        </p:nvPicPr>
        <p:blipFill>
          <a:blip r:embed="rId136" cstate="print"/>
          <a:srcRect/>
          <a:stretch>
            <a:fillRect/>
          </a:stretch>
        </p:blipFill>
        <p:spPr bwMode="auto">
          <a:xfrm>
            <a:off x="7177088" y="3838575"/>
            <a:ext cx="812800" cy="207963"/>
          </a:xfrm>
          <a:prstGeom prst="rect">
            <a:avLst/>
          </a:prstGeom>
          <a:noFill/>
          <a:ln w="9525">
            <a:noFill/>
            <a:miter lim="800000"/>
            <a:headEnd/>
            <a:tailEnd/>
          </a:ln>
        </p:spPr>
      </p:pic>
      <p:pic>
        <p:nvPicPr>
          <p:cNvPr id="5224" name="Picture 108" descr="http://www.careermovebangalore.com/cm_images/Locuz.gif"/>
          <p:cNvPicPr>
            <a:picLocks noChangeAspect="1" noChangeArrowheads="1"/>
          </p:cNvPicPr>
          <p:nvPr/>
        </p:nvPicPr>
        <p:blipFill>
          <a:blip r:embed="rId137" cstate="print"/>
          <a:srcRect/>
          <a:stretch>
            <a:fillRect/>
          </a:stretch>
        </p:blipFill>
        <p:spPr bwMode="auto">
          <a:xfrm>
            <a:off x="8750300" y="3551238"/>
            <a:ext cx="309563" cy="381000"/>
          </a:xfrm>
          <a:prstGeom prst="rect">
            <a:avLst/>
          </a:prstGeom>
          <a:noFill/>
          <a:ln w="9525">
            <a:noFill/>
            <a:miter lim="800000"/>
            <a:headEnd/>
            <a:tailEnd/>
          </a:ln>
        </p:spPr>
      </p:pic>
      <p:pic>
        <p:nvPicPr>
          <p:cNvPr id="5225" name="Picture 2" descr="http://www.iwcc2009.com/images/xh.gif"/>
          <p:cNvPicPr>
            <a:picLocks noChangeAspect="1" noChangeArrowheads="1"/>
          </p:cNvPicPr>
          <p:nvPr/>
        </p:nvPicPr>
        <p:blipFill>
          <a:blip r:embed="rId138" cstate="print"/>
          <a:srcRect/>
          <a:stretch>
            <a:fillRect/>
          </a:stretch>
        </p:blipFill>
        <p:spPr bwMode="auto">
          <a:xfrm>
            <a:off x="8183563" y="2084388"/>
            <a:ext cx="482600" cy="484187"/>
          </a:xfrm>
          <a:prstGeom prst="rect">
            <a:avLst/>
          </a:prstGeom>
          <a:noFill/>
          <a:ln w="9525">
            <a:noFill/>
            <a:miter lim="800000"/>
            <a:headEnd/>
            <a:tailEnd/>
          </a:ln>
        </p:spPr>
      </p:pic>
      <p:pic>
        <p:nvPicPr>
          <p:cNvPr id="5226" name="Picture 110" descr="Xenon">
            <a:hlinkClick r:id="rId139"/>
          </p:cNvPr>
          <p:cNvPicPr>
            <a:picLocks noChangeAspect="1" noChangeArrowheads="1"/>
          </p:cNvPicPr>
          <p:nvPr/>
        </p:nvPicPr>
        <p:blipFill>
          <a:blip r:embed="rId140" cstate="print">
            <a:clrChange>
              <a:clrFrom>
                <a:srgbClr val="FFFFFF"/>
              </a:clrFrom>
              <a:clrTo>
                <a:srgbClr val="FFFFFF">
                  <a:alpha val="0"/>
                </a:srgbClr>
              </a:clrTo>
            </a:clrChange>
          </a:blip>
          <a:srcRect r="61591"/>
          <a:stretch>
            <a:fillRect/>
          </a:stretch>
        </p:blipFill>
        <p:spPr bwMode="auto">
          <a:xfrm>
            <a:off x="4241800" y="4260850"/>
            <a:ext cx="747713" cy="376238"/>
          </a:xfrm>
          <a:prstGeom prst="rect">
            <a:avLst/>
          </a:prstGeom>
          <a:noFill/>
          <a:ln w="9525">
            <a:noFill/>
            <a:miter lim="800000"/>
            <a:headEnd/>
            <a:tailEnd/>
          </a:ln>
        </p:spPr>
      </p:pic>
      <p:pic>
        <p:nvPicPr>
          <p:cNvPr id="5227" name="Picture 111" descr="http://www.terascala.com/images/Aspen_systems_color_onwhite.jpg"/>
          <p:cNvPicPr>
            <a:picLocks noChangeAspect="1" noChangeArrowheads="1"/>
          </p:cNvPicPr>
          <p:nvPr/>
        </p:nvPicPr>
        <p:blipFill>
          <a:blip r:embed="rId141" cstate="print"/>
          <a:srcRect/>
          <a:stretch>
            <a:fillRect/>
          </a:stretch>
        </p:blipFill>
        <p:spPr bwMode="auto">
          <a:xfrm>
            <a:off x="3716338" y="5616575"/>
            <a:ext cx="649287" cy="355600"/>
          </a:xfrm>
          <a:prstGeom prst="rect">
            <a:avLst/>
          </a:prstGeom>
          <a:noFill/>
          <a:ln w="9525">
            <a:noFill/>
            <a:miter lim="800000"/>
            <a:headEnd/>
            <a:tailEnd/>
          </a:ln>
        </p:spPr>
      </p:pic>
      <p:pic>
        <p:nvPicPr>
          <p:cNvPr id="5228" name="Picture 112" descr="http://www.uwyo.edu/sunderman/realestate/image1/UWThink1.gif"/>
          <p:cNvPicPr>
            <a:picLocks noChangeAspect="1" noChangeArrowheads="1"/>
          </p:cNvPicPr>
          <p:nvPr/>
        </p:nvPicPr>
        <p:blipFill>
          <a:blip r:embed="rId142" cstate="print"/>
          <a:srcRect/>
          <a:stretch>
            <a:fillRect/>
          </a:stretch>
        </p:blipFill>
        <p:spPr bwMode="auto">
          <a:xfrm>
            <a:off x="1014413" y="5019675"/>
            <a:ext cx="885825" cy="425450"/>
          </a:xfrm>
          <a:prstGeom prst="rect">
            <a:avLst/>
          </a:prstGeom>
          <a:noFill/>
          <a:ln w="9525">
            <a:noFill/>
            <a:miter lim="800000"/>
            <a:headEnd/>
            <a:tailEnd/>
          </a:ln>
        </p:spPr>
      </p:pic>
      <p:pic>
        <p:nvPicPr>
          <p:cNvPr id="5229" name="Picture 113" descr="http://chpc2008.ukzn.ac.za/ImageGallery/312/CHPC%20logo.JPG"/>
          <p:cNvPicPr>
            <a:picLocks noChangeAspect="1" noChangeArrowheads="1"/>
          </p:cNvPicPr>
          <p:nvPr/>
        </p:nvPicPr>
        <p:blipFill>
          <a:blip r:embed="rId143" cstate="print"/>
          <a:srcRect/>
          <a:stretch>
            <a:fillRect/>
          </a:stretch>
        </p:blipFill>
        <p:spPr bwMode="auto">
          <a:xfrm>
            <a:off x="3573463" y="2701925"/>
            <a:ext cx="647700" cy="317500"/>
          </a:xfrm>
          <a:prstGeom prst="rect">
            <a:avLst/>
          </a:prstGeom>
          <a:noFill/>
          <a:ln w="9525">
            <a:noFill/>
            <a:miter lim="800000"/>
            <a:headEnd/>
            <a:tailEnd/>
          </a:ln>
        </p:spPr>
      </p:pic>
      <p:pic>
        <p:nvPicPr>
          <p:cNvPr id="5230" name="Picture 114" descr="http://www.sbcmp.org/images/776px-stony_brook_university_logo.svg.png"/>
          <p:cNvPicPr>
            <a:picLocks noChangeAspect="1" noChangeArrowheads="1"/>
          </p:cNvPicPr>
          <p:nvPr/>
        </p:nvPicPr>
        <p:blipFill>
          <a:blip r:embed="rId144" cstate="print"/>
          <a:srcRect/>
          <a:stretch>
            <a:fillRect/>
          </a:stretch>
        </p:blipFill>
        <p:spPr bwMode="auto">
          <a:xfrm>
            <a:off x="6354763" y="3171825"/>
            <a:ext cx="828675" cy="639763"/>
          </a:xfrm>
          <a:prstGeom prst="rect">
            <a:avLst/>
          </a:prstGeom>
          <a:noFill/>
          <a:ln w="9525">
            <a:noFill/>
            <a:miter lim="800000"/>
            <a:headEnd/>
            <a:tailEnd/>
          </a:ln>
        </p:spPr>
      </p:pic>
      <p:pic>
        <p:nvPicPr>
          <p:cNvPr id="5231" name="Picture 115" descr="CHPC at the University of Utah">
            <a:hlinkClick r:id="rId145"/>
          </p:cNvPr>
          <p:cNvPicPr>
            <a:picLocks noChangeAspect="1" noChangeArrowheads="1"/>
          </p:cNvPicPr>
          <p:nvPr/>
        </p:nvPicPr>
        <p:blipFill>
          <a:blip r:embed="rId146" cstate="print"/>
          <a:srcRect r="27507"/>
          <a:stretch>
            <a:fillRect/>
          </a:stretch>
        </p:blipFill>
        <p:spPr bwMode="auto">
          <a:xfrm>
            <a:off x="7772400" y="981075"/>
            <a:ext cx="1355725" cy="347663"/>
          </a:xfrm>
          <a:prstGeom prst="rect">
            <a:avLst/>
          </a:prstGeom>
          <a:noFill/>
          <a:ln w="9525">
            <a:noFill/>
            <a:miter lim="800000"/>
            <a:headEnd/>
            <a:tailEnd/>
          </a:ln>
        </p:spPr>
      </p:pic>
      <p:pic>
        <p:nvPicPr>
          <p:cNvPr id="5232" name="Picture 120"/>
          <p:cNvPicPr>
            <a:picLocks noChangeAspect="1" noChangeArrowheads="1"/>
          </p:cNvPicPr>
          <p:nvPr/>
        </p:nvPicPr>
        <p:blipFill>
          <a:blip r:embed="rId147" cstate="print"/>
          <a:srcRect/>
          <a:stretch>
            <a:fillRect/>
          </a:stretch>
        </p:blipFill>
        <p:spPr bwMode="auto">
          <a:xfrm>
            <a:off x="1236663" y="3233738"/>
            <a:ext cx="557212" cy="412750"/>
          </a:xfrm>
          <a:prstGeom prst="rect">
            <a:avLst/>
          </a:prstGeom>
          <a:noFill/>
          <a:ln w="9525">
            <a:noFill/>
            <a:miter lim="800000"/>
            <a:headEnd/>
            <a:tailEnd/>
          </a:ln>
        </p:spPr>
      </p:pic>
      <p:pic>
        <p:nvPicPr>
          <p:cNvPr id="5233" name="Picture 117" descr="http://en.academic.ru/pictures/enwiki/80/Peking_University.png"/>
          <p:cNvPicPr>
            <a:picLocks noChangeAspect="1" noChangeArrowheads="1"/>
          </p:cNvPicPr>
          <p:nvPr/>
        </p:nvPicPr>
        <p:blipFill>
          <a:blip r:embed="rId148" cstate="print">
            <a:clrChange>
              <a:clrFrom>
                <a:srgbClr val="FFFFFF"/>
              </a:clrFrom>
              <a:clrTo>
                <a:srgbClr val="FFFFFF">
                  <a:alpha val="0"/>
                </a:srgbClr>
              </a:clrTo>
            </a:clrChange>
          </a:blip>
          <a:srcRect/>
          <a:stretch>
            <a:fillRect/>
          </a:stretch>
        </p:blipFill>
        <p:spPr bwMode="auto">
          <a:xfrm>
            <a:off x="5994400" y="2428875"/>
            <a:ext cx="473075" cy="473075"/>
          </a:xfrm>
          <a:prstGeom prst="rect">
            <a:avLst/>
          </a:prstGeom>
          <a:noFill/>
          <a:ln w="9525">
            <a:noFill/>
            <a:miter lim="800000"/>
            <a:headEnd/>
            <a:tailEnd/>
          </a:ln>
        </p:spPr>
      </p:pic>
      <p:pic>
        <p:nvPicPr>
          <p:cNvPr id="5234" name="Picture 118" descr="SCS住商情報システム株式会社">
            <a:hlinkClick r:id="rId149"/>
          </p:cNvPr>
          <p:cNvPicPr>
            <a:picLocks noChangeAspect="1" noChangeArrowheads="1"/>
          </p:cNvPicPr>
          <p:nvPr/>
        </p:nvPicPr>
        <p:blipFill>
          <a:blip r:embed="rId150" cstate="print"/>
          <a:srcRect/>
          <a:stretch>
            <a:fillRect/>
          </a:stretch>
        </p:blipFill>
        <p:spPr bwMode="auto">
          <a:xfrm>
            <a:off x="6662738" y="2143125"/>
            <a:ext cx="1016000" cy="227013"/>
          </a:xfrm>
          <a:prstGeom prst="rect">
            <a:avLst/>
          </a:prstGeom>
          <a:noFill/>
          <a:ln w="9525">
            <a:noFill/>
            <a:miter lim="800000"/>
            <a:headEnd/>
            <a:tailEnd/>
          </a:ln>
        </p:spPr>
      </p:pic>
      <p:pic>
        <p:nvPicPr>
          <p:cNvPr id="5235" name="Picture 119" descr="Magma Design Automation">
            <a:hlinkClick r:id="rId151"/>
          </p:cNvPr>
          <p:cNvPicPr>
            <a:picLocks noChangeAspect="1" noChangeArrowheads="1"/>
          </p:cNvPicPr>
          <p:nvPr/>
        </p:nvPicPr>
        <p:blipFill>
          <a:blip r:embed="rId152" cstate="print"/>
          <a:srcRect r="60194" b="2563"/>
          <a:stretch>
            <a:fillRect/>
          </a:stretch>
        </p:blipFill>
        <p:spPr bwMode="auto">
          <a:xfrm>
            <a:off x="4778375" y="1589088"/>
            <a:ext cx="665163" cy="201612"/>
          </a:xfrm>
          <a:prstGeom prst="rect">
            <a:avLst/>
          </a:prstGeom>
          <a:noFill/>
          <a:ln w="9525">
            <a:noFill/>
            <a:miter lim="800000"/>
            <a:headEnd/>
            <a:tailEnd/>
          </a:ln>
        </p:spPr>
      </p:pic>
      <p:pic>
        <p:nvPicPr>
          <p:cNvPr id="5236" name="Picture 119"/>
          <p:cNvPicPr>
            <a:picLocks noChangeAspect="1" noChangeArrowheads="1"/>
          </p:cNvPicPr>
          <p:nvPr/>
        </p:nvPicPr>
        <p:blipFill>
          <a:blip r:embed="rId153" cstate="print"/>
          <a:srcRect/>
          <a:stretch>
            <a:fillRect/>
          </a:stretch>
        </p:blipFill>
        <p:spPr bwMode="auto">
          <a:xfrm>
            <a:off x="3598863" y="3521075"/>
            <a:ext cx="766762" cy="342900"/>
          </a:xfrm>
          <a:prstGeom prst="rect">
            <a:avLst/>
          </a:prstGeom>
          <a:noFill/>
          <a:ln w="9525">
            <a:noFill/>
            <a:miter lim="800000"/>
            <a:headEnd/>
            <a:tailEnd/>
          </a:ln>
        </p:spPr>
      </p:pic>
      <p:pic>
        <p:nvPicPr>
          <p:cNvPr id="5237" name="Picture 120" descr="NERSC logo">
            <a:hlinkClick r:id="rId154"/>
          </p:cNvPr>
          <p:cNvPicPr>
            <a:picLocks noChangeAspect="1" noChangeArrowheads="1"/>
          </p:cNvPicPr>
          <p:nvPr/>
        </p:nvPicPr>
        <p:blipFill>
          <a:blip r:embed="rId155" cstate="print">
            <a:clrChange>
              <a:clrFrom>
                <a:srgbClr val="FFFFFF"/>
              </a:clrFrom>
              <a:clrTo>
                <a:srgbClr val="FFFFFF">
                  <a:alpha val="0"/>
                </a:srgbClr>
              </a:clrTo>
            </a:clrChange>
          </a:blip>
          <a:srcRect/>
          <a:stretch>
            <a:fillRect/>
          </a:stretch>
        </p:blipFill>
        <p:spPr bwMode="auto">
          <a:xfrm>
            <a:off x="2670175" y="4017963"/>
            <a:ext cx="769938" cy="414337"/>
          </a:xfrm>
          <a:prstGeom prst="rect">
            <a:avLst/>
          </a:prstGeom>
          <a:noFill/>
          <a:ln w="9525">
            <a:noFill/>
            <a:miter lim="800000"/>
            <a:headEnd/>
            <a:tailEnd/>
          </a:ln>
        </p:spPr>
      </p:pic>
      <p:pic>
        <p:nvPicPr>
          <p:cNvPr id="5238" name="Picture 120"/>
          <p:cNvPicPr>
            <a:picLocks noChangeAspect="1" noChangeArrowheads="1"/>
          </p:cNvPicPr>
          <p:nvPr/>
        </p:nvPicPr>
        <p:blipFill>
          <a:blip r:embed="rId156" cstate="print"/>
          <a:srcRect l="5438" t="5832" r="6380" b="15800"/>
          <a:stretch>
            <a:fillRect/>
          </a:stretch>
        </p:blipFill>
        <p:spPr bwMode="auto">
          <a:xfrm>
            <a:off x="4910138" y="2600325"/>
            <a:ext cx="989012" cy="360363"/>
          </a:xfrm>
          <a:prstGeom prst="rect">
            <a:avLst/>
          </a:prstGeom>
          <a:noFill/>
          <a:ln w="9525">
            <a:noFill/>
            <a:miter lim="800000"/>
            <a:headEnd/>
            <a:tailEnd/>
          </a:ln>
        </p:spPr>
      </p:pic>
      <p:pic>
        <p:nvPicPr>
          <p:cNvPr id="5239" name="Picture 122" descr="http://discoverylinux.files.wordpress.com/2009/07/intalio_logo.jpg"/>
          <p:cNvPicPr>
            <a:picLocks noChangeAspect="1" noChangeArrowheads="1"/>
          </p:cNvPicPr>
          <p:nvPr/>
        </p:nvPicPr>
        <p:blipFill>
          <a:blip r:embed="rId157" cstate="print"/>
          <a:srcRect/>
          <a:stretch>
            <a:fillRect/>
          </a:stretch>
        </p:blipFill>
        <p:spPr bwMode="auto">
          <a:xfrm>
            <a:off x="3716338" y="5157788"/>
            <a:ext cx="1214437" cy="166687"/>
          </a:xfrm>
          <a:prstGeom prst="rect">
            <a:avLst/>
          </a:prstGeom>
          <a:noFill/>
          <a:ln w="9525">
            <a:noFill/>
            <a:miter lim="800000"/>
            <a:headEnd/>
            <a:tailEnd/>
          </a:ln>
        </p:spPr>
      </p:pic>
      <p:pic>
        <p:nvPicPr>
          <p:cNvPr id="5240" name="Picture 124" descr="http://www.excray.com/jobs/Instrumental_logoTAG.jpg"/>
          <p:cNvPicPr>
            <a:picLocks noChangeAspect="1" noChangeArrowheads="1"/>
          </p:cNvPicPr>
          <p:nvPr/>
        </p:nvPicPr>
        <p:blipFill>
          <a:blip r:embed="rId158" cstate="print"/>
          <a:srcRect/>
          <a:stretch>
            <a:fillRect/>
          </a:stretch>
        </p:blipFill>
        <p:spPr bwMode="auto">
          <a:xfrm>
            <a:off x="7464425" y="6362700"/>
            <a:ext cx="893763" cy="171450"/>
          </a:xfrm>
          <a:prstGeom prst="rect">
            <a:avLst/>
          </a:prstGeom>
          <a:noFill/>
          <a:ln w="9525">
            <a:noFill/>
            <a:miter lim="800000"/>
            <a:headEnd/>
            <a:tailEnd/>
          </a:ln>
        </p:spPr>
      </p:pic>
      <p:pic>
        <p:nvPicPr>
          <p:cNvPr id="5241" name="Picture 123" descr="Gabrial Consulting Group"/>
          <p:cNvPicPr>
            <a:picLocks noChangeAspect="1" noChangeArrowheads="1"/>
          </p:cNvPicPr>
          <p:nvPr/>
        </p:nvPicPr>
        <p:blipFill>
          <a:blip r:embed="rId159" cstate="print"/>
          <a:srcRect/>
          <a:stretch>
            <a:fillRect/>
          </a:stretch>
        </p:blipFill>
        <p:spPr bwMode="auto">
          <a:xfrm>
            <a:off x="6019800" y="5140325"/>
            <a:ext cx="533400" cy="234950"/>
          </a:xfrm>
          <a:prstGeom prst="rect">
            <a:avLst/>
          </a:prstGeom>
          <a:noFill/>
          <a:ln w="9525">
            <a:noFill/>
            <a:miter lim="800000"/>
            <a:headEnd/>
            <a:tailEnd/>
          </a:ln>
        </p:spPr>
      </p:pic>
      <p:pic>
        <p:nvPicPr>
          <p:cNvPr id="5242" name="Picture 123" descr="LIP-Coimbra: Laboratório de Instrumentação e Física Experimental de Partículas">
            <a:hlinkClick r:id="rId160" tooltip="LIP-Coimbra"/>
          </p:cNvPr>
          <p:cNvPicPr>
            <a:picLocks noChangeAspect="1" noChangeArrowheads="1"/>
          </p:cNvPicPr>
          <p:nvPr/>
        </p:nvPicPr>
        <p:blipFill>
          <a:blip r:embed="rId161" cstate="print"/>
          <a:srcRect/>
          <a:stretch>
            <a:fillRect/>
          </a:stretch>
        </p:blipFill>
        <p:spPr bwMode="auto">
          <a:xfrm>
            <a:off x="3814763" y="984250"/>
            <a:ext cx="476250" cy="360363"/>
          </a:xfrm>
          <a:prstGeom prst="rect">
            <a:avLst/>
          </a:prstGeom>
          <a:noFill/>
          <a:ln w="9525">
            <a:noFill/>
            <a:miter lim="800000"/>
            <a:headEnd/>
            <a:tailEnd/>
          </a:ln>
        </p:spPr>
      </p:pic>
      <p:pic>
        <p:nvPicPr>
          <p:cNvPr id="5243" name="Picture 124" descr="http://itbrandpulse.com/images/IT%20brand%20pulse%20color%20on%20white.jpg"/>
          <p:cNvPicPr>
            <a:picLocks noChangeAspect="1" noChangeArrowheads="1"/>
          </p:cNvPicPr>
          <p:nvPr/>
        </p:nvPicPr>
        <p:blipFill>
          <a:blip r:embed="rId162" cstate="print">
            <a:clrChange>
              <a:clrFrom>
                <a:srgbClr val="FFFFFF"/>
              </a:clrFrom>
              <a:clrTo>
                <a:srgbClr val="FFFFFF">
                  <a:alpha val="0"/>
                </a:srgbClr>
              </a:clrTo>
            </a:clrChange>
          </a:blip>
          <a:srcRect/>
          <a:stretch>
            <a:fillRect/>
          </a:stretch>
        </p:blipFill>
        <p:spPr bwMode="auto">
          <a:xfrm>
            <a:off x="4824413" y="2355850"/>
            <a:ext cx="731837" cy="268288"/>
          </a:xfrm>
          <a:prstGeom prst="rect">
            <a:avLst/>
          </a:prstGeom>
          <a:noFill/>
          <a:ln w="9525">
            <a:noFill/>
            <a:miter lim="800000"/>
            <a:headEnd/>
            <a:tailEnd/>
          </a:ln>
        </p:spPr>
      </p:pic>
      <p:pic>
        <p:nvPicPr>
          <p:cNvPr id="5244" name="Picture 124" descr="ProSys"/>
          <p:cNvPicPr>
            <a:picLocks noChangeAspect="1" noChangeArrowheads="1"/>
          </p:cNvPicPr>
          <p:nvPr/>
        </p:nvPicPr>
        <p:blipFill>
          <a:blip r:embed="rId163" cstate="print">
            <a:clrChange>
              <a:clrFrom>
                <a:srgbClr val="FFFFFF"/>
              </a:clrFrom>
              <a:clrTo>
                <a:srgbClr val="FFFFFF">
                  <a:alpha val="0"/>
                </a:srgbClr>
              </a:clrTo>
            </a:clrChange>
          </a:blip>
          <a:srcRect/>
          <a:stretch>
            <a:fillRect/>
          </a:stretch>
        </p:blipFill>
        <p:spPr bwMode="auto">
          <a:xfrm>
            <a:off x="5464175" y="2322513"/>
            <a:ext cx="519113" cy="355600"/>
          </a:xfrm>
          <a:prstGeom prst="rect">
            <a:avLst/>
          </a:prstGeom>
          <a:noFill/>
          <a:ln w="9525">
            <a:noFill/>
            <a:miter lim="800000"/>
            <a:headEnd/>
            <a:tailEnd/>
          </a:ln>
        </p:spPr>
      </p:pic>
      <p:pic>
        <p:nvPicPr>
          <p:cNvPr id="5245" name="Picture 126" descr="Bright Computing Logo">
            <a:hlinkClick r:id="rId164"/>
          </p:cNvPr>
          <p:cNvPicPr>
            <a:picLocks noChangeAspect="1" noChangeArrowheads="1"/>
          </p:cNvPicPr>
          <p:nvPr/>
        </p:nvPicPr>
        <p:blipFill>
          <a:blip r:embed="rId165" cstate="print"/>
          <a:srcRect/>
          <a:stretch>
            <a:fillRect/>
          </a:stretch>
        </p:blipFill>
        <p:spPr bwMode="auto">
          <a:xfrm>
            <a:off x="6361113" y="4545013"/>
            <a:ext cx="1282700" cy="193675"/>
          </a:xfrm>
          <a:prstGeom prst="rect">
            <a:avLst/>
          </a:prstGeom>
          <a:noFill/>
          <a:ln w="9525">
            <a:noFill/>
            <a:miter lim="800000"/>
            <a:headEnd/>
            <a:tailEnd/>
          </a:ln>
        </p:spPr>
      </p:pic>
      <p:pic>
        <p:nvPicPr>
          <p:cNvPr id="5246" name="Picture 127" descr="http://www.versatushpc.com.br/templates/theme239/images/logo.png">
            <a:hlinkClick r:id="rId166"/>
          </p:cNvPr>
          <p:cNvPicPr>
            <a:picLocks noChangeAspect="1" noChangeArrowheads="1"/>
          </p:cNvPicPr>
          <p:nvPr/>
        </p:nvPicPr>
        <p:blipFill>
          <a:blip r:embed="rId167" cstate="print"/>
          <a:srcRect/>
          <a:stretch>
            <a:fillRect/>
          </a:stretch>
        </p:blipFill>
        <p:spPr bwMode="auto">
          <a:xfrm>
            <a:off x="6735763" y="2701925"/>
            <a:ext cx="771525" cy="184150"/>
          </a:xfrm>
          <a:prstGeom prst="rect">
            <a:avLst/>
          </a:prstGeom>
          <a:noFill/>
          <a:ln w="9525">
            <a:noFill/>
            <a:miter lim="800000"/>
            <a:headEnd/>
            <a:tailEnd/>
          </a:ln>
        </p:spPr>
      </p:pic>
      <p:pic>
        <p:nvPicPr>
          <p:cNvPr id="5247" name="Picture 127"/>
          <p:cNvPicPr>
            <a:picLocks noChangeAspect="1" noChangeArrowheads="1"/>
          </p:cNvPicPr>
          <p:nvPr/>
        </p:nvPicPr>
        <p:blipFill>
          <a:blip r:embed="rId168" cstate="print"/>
          <a:srcRect/>
          <a:stretch>
            <a:fillRect/>
          </a:stretch>
        </p:blipFill>
        <p:spPr bwMode="auto">
          <a:xfrm>
            <a:off x="8118475" y="6081713"/>
            <a:ext cx="938213" cy="212725"/>
          </a:xfrm>
          <a:prstGeom prst="rect">
            <a:avLst/>
          </a:prstGeom>
          <a:noFill/>
          <a:ln w="9525">
            <a:noFill/>
            <a:miter lim="800000"/>
            <a:headEnd/>
            <a:tailEnd/>
          </a:ln>
        </p:spPr>
      </p:pic>
      <p:pic>
        <p:nvPicPr>
          <p:cNvPr id="5248" name="Picture 129"/>
          <p:cNvPicPr>
            <a:picLocks noChangeAspect="1" noChangeArrowheads="1"/>
          </p:cNvPicPr>
          <p:nvPr/>
        </p:nvPicPr>
        <p:blipFill>
          <a:blip r:embed="rId169" cstate="print"/>
          <a:srcRect/>
          <a:stretch>
            <a:fillRect/>
          </a:stretch>
        </p:blipFill>
        <p:spPr bwMode="auto">
          <a:xfrm>
            <a:off x="696913" y="5454650"/>
            <a:ext cx="661987" cy="285750"/>
          </a:xfrm>
          <a:prstGeom prst="rect">
            <a:avLst/>
          </a:prstGeom>
          <a:noFill/>
          <a:ln w="9525">
            <a:noFill/>
            <a:miter lim="800000"/>
            <a:headEnd/>
            <a:tailEnd/>
          </a:ln>
        </p:spPr>
      </p:pic>
      <p:pic>
        <p:nvPicPr>
          <p:cNvPr id="5249" name="Picture 130" descr="http://www.virtualmachineco.com/images/img_home.jpg"/>
          <p:cNvPicPr>
            <a:picLocks noChangeAspect="1" noChangeArrowheads="1"/>
          </p:cNvPicPr>
          <p:nvPr/>
        </p:nvPicPr>
        <p:blipFill>
          <a:blip r:embed="rId170" cstate="print"/>
          <a:srcRect/>
          <a:stretch>
            <a:fillRect/>
          </a:stretch>
        </p:blipFill>
        <p:spPr bwMode="auto">
          <a:xfrm>
            <a:off x="4491038" y="3859213"/>
            <a:ext cx="473075" cy="223837"/>
          </a:xfrm>
          <a:prstGeom prst="rect">
            <a:avLst/>
          </a:prstGeom>
          <a:noFill/>
          <a:ln w="9525">
            <a:noFill/>
            <a:miter lim="800000"/>
            <a:headEnd/>
            <a:tailEnd/>
          </a:ln>
        </p:spPr>
      </p:pic>
      <p:pic>
        <p:nvPicPr>
          <p:cNvPr id="5250" name="Picture 129" descr="untitled.bmp"/>
          <p:cNvPicPr>
            <a:picLocks noChangeAspect="1"/>
          </p:cNvPicPr>
          <p:nvPr/>
        </p:nvPicPr>
        <p:blipFill>
          <a:blip r:embed="rId171" cstate="print">
            <a:clrChange>
              <a:clrFrom>
                <a:srgbClr val="FFFFFF"/>
              </a:clrFrom>
              <a:clrTo>
                <a:srgbClr val="FFFFFF">
                  <a:alpha val="0"/>
                </a:srgbClr>
              </a:clrTo>
            </a:clrChange>
          </a:blip>
          <a:srcRect/>
          <a:stretch>
            <a:fillRect/>
          </a:stretch>
        </p:blipFill>
        <p:spPr bwMode="auto">
          <a:xfrm>
            <a:off x="7950200" y="4102100"/>
            <a:ext cx="735013" cy="555625"/>
          </a:xfrm>
          <a:prstGeom prst="rect">
            <a:avLst/>
          </a:prstGeom>
          <a:noFill/>
          <a:ln w="9525">
            <a:noFill/>
            <a:miter lim="800000"/>
            <a:headEnd/>
            <a:tailEnd/>
          </a:ln>
        </p:spPr>
      </p:pic>
      <p:pic>
        <p:nvPicPr>
          <p:cNvPr id="5251" name="Picture 132" descr="http://www.atpinc.com/images/index/logo.jpg">
            <a:hlinkClick r:id="rId172"/>
          </p:cNvPr>
          <p:cNvPicPr>
            <a:picLocks noChangeAspect="1" noChangeArrowheads="1"/>
          </p:cNvPicPr>
          <p:nvPr/>
        </p:nvPicPr>
        <p:blipFill>
          <a:blip r:embed="rId173" cstate="print"/>
          <a:srcRect/>
          <a:stretch>
            <a:fillRect/>
          </a:stretch>
        </p:blipFill>
        <p:spPr bwMode="auto">
          <a:xfrm>
            <a:off x="8154988" y="3544888"/>
            <a:ext cx="511175" cy="266700"/>
          </a:xfrm>
          <a:prstGeom prst="rect">
            <a:avLst/>
          </a:prstGeom>
          <a:noFill/>
          <a:ln w="9525">
            <a:noFill/>
            <a:miter lim="800000"/>
            <a:headEnd/>
            <a:tailEnd/>
          </a:ln>
        </p:spPr>
      </p:pic>
      <p:pic>
        <p:nvPicPr>
          <p:cNvPr id="5252" name="Picture 133" descr="3M">
            <a:hlinkClick r:id="rId174"/>
          </p:cNvPr>
          <p:cNvPicPr>
            <a:picLocks noChangeAspect="1" noChangeArrowheads="1"/>
          </p:cNvPicPr>
          <p:nvPr/>
        </p:nvPicPr>
        <p:blipFill>
          <a:blip r:embed="rId175" cstate="print"/>
          <a:srcRect/>
          <a:stretch>
            <a:fillRect/>
          </a:stretch>
        </p:blipFill>
        <p:spPr bwMode="auto">
          <a:xfrm>
            <a:off x="1887538" y="2441575"/>
            <a:ext cx="295275" cy="158750"/>
          </a:xfrm>
          <a:prstGeom prst="rect">
            <a:avLst/>
          </a:prstGeom>
          <a:noFill/>
          <a:ln w="9525">
            <a:noFill/>
            <a:miter lim="800000"/>
            <a:headEnd/>
            <a:tailEnd/>
          </a:ln>
        </p:spPr>
      </p:pic>
      <p:pic>
        <p:nvPicPr>
          <p:cNvPr id="5253" name="Picture 133"/>
          <p:cNvPicPr>
            <a:picLocks noChangeAspect="1" noChangeArrowheads="1"/>
          </p:cNvPicPr>
          <p:nvPr/>
        </p:nvPicPr>
        <p:blipFill>
          <a:blip r:embed="rId176" cstate="print"/>
          <a:srcRect/>
          <a:stretch>
            <a:fillRect/>
          </a:stretch>
        </p:blipFill>
        <p:spPr bwMode="auto">
          <a:xfrm>
            <a:off x="8542338" y="6343650"/>
            <a:ext cx="415925" cy="158750"/>
          </a:xfrm>
          <a:prstGeom prst="rect">
            <a:avLst/>
          </a:prstGeom>
          <a:noFill/>
          <a:ln w="9525">
            <a:noFill/>
            <a:miter lim="800000"/>
            <a:headEnd/>
            <a:tailEnd/>
          </a:ln>
        </p:spPr>
      </p:pic>
      <p:pic>
        <p:nvPicPr>
          <p:cNvPr id="5254" name="Picture 135" descr="http://www.broad-group.com/images/BroadGroup-Logo.gif"/>
          <p:cNvPicPr>
            <a:picLocks noChangeAspect="1" noChangeArrowheads="1"/>
          </p:cNvPicPr>
          <p:nvPr/>
        </p:nvPicPr>
        <p:blipFill>
          <a:blip r:embed="rId177" cstate="print"/>
          <a:srcRect/>
          <a:stretch>
            <a:fillRect/>
          </a:stretch>
        </p:blipFill>
        <p:spPr bwMode="auto">
          <a:xfrm>
            <a:off x="8035925" y="1900238"/>
            <a:ext cx="912813" cy="177800"/>
          </a:xfrm>
          <a:prstGeom prst="rect">
            <a:avLst/>
          </a:prstGeom>
          <a:noFill/>
          <a:ln w="9525">
            <a:noFill/>
            <a:miter lim="800000"/>
            <a:headEnd/>
            <a:tailEnd/>
          </a:ln>
        </p:spPr>
      </p:pic>
      <p:pic>
        <p:nvPicPr>
          <p:cNvPr id="5255" name="Picture 135"/>
          <p:cNvPicPr>
            <a:picLocks noChangeAspect="1" noChangeArrowheads="1"/>
          </p:cNvPicPr>
          <p:nvPr/>
        </p:nvPicPr>
        <p:blipFill>
          <a:blip r:embed="rId178" cstate="print"/>
          <a:srcRect/>
          <a:stretch>
            <a:fillRect/>
          </a:stretch>
        </p:blipFill>
        <p:spPr bwMode="auto">
          <a:xfrm>
            <a:off x="7239000" y="5872163"/>
            <a:ext cx="723900" cy="152400"/>
          </a:xfrm>
          <a:prstGeom prst="rect">
            <a:avLst/>
          </a:prstGeom>
          <a:noFill/>
          <a:ln w="9525">
            <a:noFill/>
            <a:miter lim="800000"/>
            <a:headEnd/>
            <a:tailEnd/>
          </a:ln>
        </p:spPr>
      </p:pic>
      <p:pic>
        <p:nvPicPr>
          <p:cNvPr id="5256" name="Picture 137" descr="http://4.bp.blogspot.com/_atbFs0GoO_Y/SrA9j8hSM_I/AAAAAAAABW0/IAy3KFB5qqQ/s400/Logo-kaust.png"/>
          <p:cNvPicPr>
            <a:picLocks noChangeAspect="1" noChangeArrowheads="1"/>
          </p:cNvPicPr>
          <p:nvPr/>
        </p:nvPicPr>
        <p:blipFill>
          <a:blip r:embed="rId179" cstate="print"/>
          <a:srcRect/>
          <a:stretch>
            <a:fillRect/>
          </a:stretch>
        </p:blipFill>
        <p:spPr bwMode="auto">
          <a:xfrm>
            <a:off x="7358063" y="6024563"/>
            <a:ext cx="631825" cy="373062"/>
          </a:xfrm>
          <a:prstGeom prst="rect">
            <a:avLst/>
          </a:prstGeom>
          <a:noFill/>
          <a:ln w="9525">
            <a:noFill/>
            <a:miter lim="800000"/>
            <a:headEnd/>
            <a:tailEnd/>
          </a:ln>
        </p:spPr>
      </p:pic>
      <p:pic>
        <p:nvPicPr>
          <p:cNvPr id="5257" name="Picture 137"/>
          <p:cNvPicPr>
            <a:picLocks noChangeAspect="1" noChangeArrowheads="1"/>
          </p:cNvPicPr>
          <p:nvPr/>
        </p:nvPicPr>
        <p:blipFill>
          <a:blip r:embed="rId180" cstate="print"/>
          <a:srcRect/>
          <a:stretch>
            <a:fillRect/>
          </a:stretch>
        </p:blipFill>
        <p:spPr bwMode="auto">
          <a:xfrm>
            <a:off x="1739900" y="4414838"/>
            <a:ext cx="642938" cy="284162"/>
          </a:xfrm>
          <a:prstGeom prst="rect">
            <a:avLst/>
          </a:prstGeom>
          <a:noFill/>
          <a:ln w="9525">
            <a:noFill/>
            <a:miter lim="800000"/>
            <a:headEnd/>
            <a:tailEnd/>
          </a:ln>
        </p:spPr>
      </p:pic>
      <p:pic>
        <p:nvPicPr>
          <p:cNvPr id="5258" name="Picture 139" descr="Компанія &quot;Юстар&quot;">
            <a:hlinkClick r:id="rId181"/>
          </p:cNvPr>
          <p:cNvPicPr>
            <a:picLocks noChangeAspect="1" noChangeArrowheads="1"/>
          </p:cNvPicPr>
          <p:nvPr/>
        </p:nvPicPr>
        <p:blipFill>
          <a:blip r:embed="rId182" cstate="print"/>
          <a:srcRect/>
          <a:stretch>
            <a:fillRect/>
          </a:stretch>
        </p:blipFill>
        <p:spPr bwMode="auto">
          <a:xfrm>
            <a:off x="4514850" y="4946650"/>
            <a:ext cx="960438" cy="192088"/>
          </a:xfrm>
          <a:prstGeom prst="rect">
            <a:avLst/>
          </a:prstGeom>
          <a:noFill/>
          <a:ln w="9525">
            <a:noFill/>
            <a:miter lim="800000"/>
            <a:headEnd/>
            <a:tailEnd/>
          </a:ln>
        </p:spPr>
      </p:pic>
      <p:pic>
        <p:nvPicPr>
          <p:cNvPr id="5259" name="Picture 141" descr="Run Application As Service, Run Any App As Windows Service">
            <a:hlinkClick r:id="rId183"/>
          </p:cNvPr>
          <p:cNvPicPr>
            <a:picLocks noChangeAspect="1" noChangeArrowheads="1"/>
          </p:cNvPicPr>
          <p:nvPr/>
        </p:nvPicPr>
        <p:blipFill>
          <a:blip r:embed="rId184" cstate="print"/>
          <a:srcRect/>
          <a:stretch>
            <a:fillRect/>
          </a:stretch>
        </p:blipFill>
        <p:spPr bwMode="auto">
          <a:xfrm>
            <a:off x="4546600" y="4681538"/>
            <a:ext cx="917575" cy="261937"/>
          </a:xfrm>
          <a:prstGeom prst="rect">
            <a:avLst/>
          </a:prstGeom>
          <a:noFill/>
          <a:ln w="9525">
            <a:noFill/>
            <a:miter lim="800000"/>
            <a:headEnd/>
            <a:tailEnd/>
          </a:ln>
        </p:spPr>
      </p:pic>
      <p:pic>
        <p:nvPicPr>
          <p:cNvPr id="5260" name="Picture 140"/>
          <p:cNvPicPr>
            <a:picLocks noChangeAspect="1" noChangeArrowheads="1"/>
          </p:cNvPicPr>
          <p:nvPr/>
        </p:nvPicPr>
        <p:blipFill>
          <a:blip r:embed="rId185" cstate="print"/>
          <a:srcRect/>
          <a:stretch>
            <a:fillRect/>
          </a:stretch>
        </p:blipFill>
        <p:spPr bwMode="auto">
          <a:xfrm>
            <a:off x="7415213" y="4787900"/>
            <a:ext cx="347662" cy="406400"/>
          </a:xfrm>
          <a:prstGeom prst="rect">
            <a:avLst/>
          </a:prstGeom>
          <a:noFill/>
          <a:ln w="9525">
            <a:noFill/>
            <a:miter lim="800000"/>
            <a:headEnd/>
            <a:tailEnd/>
          </a:ln>
        </p:spPr>
      </p:pic>
      <p:pic>
        <p:nvPicPr>
          <p:cNvPr id="5261" name="Picture 135"/>
          <p:cNvPicPr>
            <a:picLocks noChangeAspect="1" noChangeArrowheads="1"/>
          </p:cNvPicPr>
          <p:nvPr/>
        </p:nvPicPr>
        <p:blipFill>
          <a:blip r:embed="rId186" cstate="print"/>
          <a:srcRect/>
          <a:stretch>
            <a:fillRect/>
          </a:stretch>
        </p:blipFill>
        <p:spPr bwMode="auto">
          <a:xfrm>
            <a:off x="6040438" y="2065338"/>
            <a:ext cx="485775" cy="249237"/>
          </a:xfrm>
          <a:prstGeom prst="rect">
            <a:avLst/>
          </a:prstGeom>
          <a:noFill/>
          <a:ln w="9525">
            <a:noFill/>
            <a:miter lim="800000"/>
            <a:headEnd/>
            <a:tailEnd/>
          </a:ln>
        </p:spPr>
      </p:pic>
      <p:pic>
        <p:nvPicPr>
          <p:cNvPr id="5262" name="Picture 142" descr="AccelerEyes">
            <a:hlinkClick r:id="rId187"/>
          </p:cNvPr>
          <p:cNvPicPr>
            <a:picLocks noChangeAspect="1" noChangeArrowheads="1"/>
          </p:cNvPicPr>
          <p:nvPr/>
        </p:nvPicPr>
        <p:blipFill>
          <a:blip r:embed="rId188" cstate="print"/>
          <a:srcRect/>
          <a:stretch>
            <a:fillRect/>
          </a:stretch>
        </p:blipFill>
        <p:spPr bwMode="auto">
          <a:xfrm>
            <a:off x="8039100" y="3838575"/>
            <a:ext cx="609600" cy="238125"/>
          </a:xfrm>
          <a:prstGeom prst="rect">
            <a:avLst/>
          </a:prstGeom>
          <a:noFill/>
          <a:ln w="9525">
            <a:noFill/>
            <a:miter lim="800000"/>
            <a:headEnd/>
            <a:tailEnd/>
          </a:ln>
        </p:spPr>
      </p:pic>
      <p:pic>
        <p:nvPicPr>
          <p:cNvPr id="5263" name="Picture 144" descr="STFC logo">
            <a:hlinkClick r:id="rId189"/>
          </p:cNvPr>
          <p:cNvPicPr>
            <a:picLocks noChangeAspect="1" noChangeArrowheads="1"/>
          </p:cNvPicPr>
          <p:nvPr/>
        </p:nvPicPr>
        <p:blipFill>
          <a:blip r:embed="rId190" cstate="print"/>
          <a:srcRect r="13802" b="28645"/>
          <a:stretch>
            <a:fillRect/>
          </a:stretch>
        </p:blipFill>
        <p:spPr bwMode="auto">
          <a:xfrm>
            <a:off x="6553200" y="2352675"/>
            <a:ext cx="1160463" cy="325438"/>
          </a:xfrm>
          <a:prstGeom prst="rect">
            <a:avLst/>
          </a:prstGeom>
          <a:noFill/>
          <a:ln w="9525">
            <a:noFill/>
            <a:miter lim="800000"/>
            <a:headEnd/>
            <a:tailEnd/>
          </a:ln>
        </p:spPr>
      </p:pic>
      <p:pic>
        <p:nvPicPr>
          <p:cNvPr id="5264" name="Picture 150" descr="BlueArc Home"/>
          <p:cNvPicPr>
            <a:picLocks noChangeAspect="1" noChangeArrowheads="1"/>
          </p:cNvPicPr>
          <p:nvPr/>
        </p:nvPicPr>
        <p:blipFill>
          <a:blip r:embed="rId191" cstate="print"/>
          <a:srcRect/>
          <a:stretch>
            <a:fillRect/>
          </a:stretch>
        </p:blipFill>
        <p:spPr bwMode="auto">
          <a:xfrm>
            <a:off x="2724150" y="5662613"/>
            <a:ext cx="874713" cy="104775"/>
          </a:xfrm>
          <a:prstGeom prst="rect">
            <a:avLst/>
          </a:prstGeom>
          <a:noFill/>
          <a:ln w="9525">
            <a:noFill/>
            <a:miter lim="800000"/>
            <a:headEnd/>
            <a:tailEnd/>
          </a:ln>
        </p:spPr>
      </p:pic>
      <p:pic>
        <p:nvPicPr>
          <p:cNvPr id="5265" name="073033c4-a67b-4e20-9143-56283f21f638" descr="A601ACC4-0EB9-49E2-9830-C6AE4857CC30@gateway"/>
          <p:cNvPicPr>
            <a:picLocks noChangeAspect="1" noChangeArrowheads="1"/>
          </p:cNvPicPr>
          <p:nvPr/>
        </p:nvPicPr>
        <p:blipFill>
          <a:blip r:embed="rId192" cstate="print"/>
          <a:srcRect/>
          <a:stretch>
            <a:fillRect/>
          </a:stretch>
        </p:blipFill>
        <p:spPr bwMode="auto">
          <a:xfrm>
            <a:off x="1677988" y="2124075"/>
            <a:ext cx="598487" cy="247650"/>
          </a:xfrm>
          <a:prstGeom prst="rect">
            <a:avLst/>
          </a:prstGeom>
          <a:noFill/>
          <a:ln w="9525">
            <a:noFill/>
            <a:miter lim="800000"/>
            <a:headEnd/>
            <a:tailEnd/>
          </a:ln>
        </p:spPr>
      </p:pic>
      <p:pic>
        <p:nvPicPr>
          <p:cNvPr id="5266" name="Picture 146"/>
          <p:cNvPicPr>
            <a:picLocks noChangeAspect="1" noChangeArrowheads="1"/>
          </p:cNvPicPr>
          <p:nvPr/>
        </p:nvPicPr>
        <p:blipFill>
          <a:blip r:embed="rId193" cstate="print"/>
          <a:srcRect/>
          <a:stretch>
            <a:fillRect/>
          </a:stretch>
        </p:blipFill>
        <p:spPr bwMode="auto">
          <a:xfrm>
            <a:off x="6643688" y="2927350"/>
            <a:ext cx="830262" cy="215900"/>
          </a:xfrm>
          <a:prstGeom prst="rect">
            <a:avLst/>
          </a:prstGeom>
          <a:noFill/>
          <a:ln w="9525">
            <a:noFill/>
            <a:miter lim="800000"/>
            <a:headEnd/>
            <a:tailEnd/>
          </a:ln>
        </p:spPr>
      </p:pic>
      <p:pic>
        <p:nvPicPr>
          <p:cNvPr id="5267" name="Picture 147"/>
          <p:cNvPicPr>
            <a:picLocks noChangeAspect="1" noChangeArrowheads="1"/>
          </p:cNvPicPr>
          <p:nvPr/>
        </p:nvPicPr>
        <p:blipFill>
          <a:blip r:embed="rId194" cstate="print"/>
          <a:srcRect/>
          <a:stretch>
            <a:fillRect/>
          </a:stretch>
        </p:blipFill>
        <p:spPr bwMode="auto">
          <a:xfrm>
            <a:off x="2724150" y="3770313"/>
            <a:ext cx="803275" cy="211137"/>
          </a:xfrm>
          <a:prstGeom prst="rect">
            <a:avLst/>
          </a:prstGeom>
          <a:noFill/>
          <a:ln w="9525">
            <a:noFill/>
            <a:miter lim="800000"/>
            <a:headEnd/>
            <a:tailEnd/>
          </a:ln>
        </p:spPr>
      </p:pic>
      <p:pic>
        <p:nvPicPr>
          <p:cNvPr id="5268" name="Picture 149" descr="EDG2"/>
          <p:cNvPicPr>
            <a:picLocks noChangeAspect="1" noChangeArrowheads="1"/>
          </p:cNvPicPr>
          <p:nvPr/>
        </p:nvPicPr>
        <p:blipFill>
          <a:blip r:embed="rId195" cstate="print"/>
          <a:srcRect/>
          <a:stretch>
            <a:fillRect/>
          </a:stretch>
        </p:blipFill>
        <p:spPr bwMode="auto">
          <a:xfrm>
            <a:off x="7745413" y="4510088"/>
            <a:ext cx="376237" cy="150812"/>
          </a:xfrm>
          <a:prstGeom prst="rect">
            <a:avLst/>
          </a:prstGeom>
          <a:noFill/>
          <a:ln w="9525">
            <a:noFill/>
            <a:miter lim="800000"/>
            <a:headEnd/>
            <a:tailEnd/>
          </a:ln>
        </p:spPr>
      </p:pic>
      <p:pic>
        <p:nvPicPr>
          <p:cNvPr id="5269" name="Picture 151" descr="top logo"/>
          <p:cNvPicPr>
            <a:picLocks noChangeAspect="1" noChangeArrowheads="1"/>
          </p:cNvPicPr>
          <p:nvPr/>
        </p:nvPicPr>
        <p:blipFill>
          <a:blip r:embed="rId196" cstate="print"/>
          <a:srcRect t="14999" r="63731" b="23334"/>
          <a:stretch>
            <a:fillRect/>
          </a:stretch>
        </p:blipFill>
        <p:spPr bwMode="auto">
          <a:xfrm>
            <a:off x="5170488" y="5140325"/>
            <a:ext cx="728662" cy="107950"/>
          </a:xfrm>
          <a:prstGeom prst="rect">
            <a:avLst/>
          </a:prstGeom>
          <a:noFill/>
          <a:ln w="9525">
            <a:noFill/>
            <a:miter lim="800000"/>
            <a:headEnd/>
            <a:tailEnd/>
          </a:ln>
        </p:spPr>
      </p:pic>
      <p:pic>
        <p:nvPicPr>
          <p:cNvPr id="5270" name="Picture 152"/>
          <p:cNvPicPr>
            <a:picLocks noChangeAspect="1" noChangeArrowheads="1"/>
          </p:cNvPicPr>
          <p:nvPr/>
        </p:nvPicPr>
        <p:blipFill>
          <a:blip r:embed="rId197" cstate="print"/>
          <a:srcRect/>
          <a:stretch>
            <a:fillRect/>
          </a:stretch>
        </p:blipFill>
        <p:spPr bwMode="auto">
          <a:xfrm>
            <a:off x="6129338" y="5459413"/>
            <a:ext cx="449262" cy="138112"/>
          </a:xfrm>
          <a:prstGeom prst="rect">
            <a:avLst/>
          </a:prstGeom>
          <a:noFill/>
          <a:ln w="9525">
            <a:noFill/>
            <a:miter lim="800000"/>
            <a:headEnd/>
            <a:tailEnd/>
          </a:ln>
        </p:spPr>
      </p:pic>
      <p:pic>
        <p:nvPicPr>
          <p:cNvPr id="5271" name="Picture 152" descr="Coolcentric - Making Data Centers Sustainable">
            <a:hlinkClick r:id="rId198"/>
          </p:cNvPr>
          <p:cNvPicPr>
            <a:picLocks noChangeAspect="1" noChangeArrowheads="1"/>
          </p:cNvPicPr>
          <p:nvPr/>
        </p:nvPicPr>
        <p:blipFill>
          <a:blip r:embed="rId199" cstate="print"/>
          <a:srcRect/>
          <a:stretch>
            <a:fillRect/>
          </a:stretch>
        </p:blipFill>
        <p:spPr bwMode="auto">
          <a:xfrm>
            <a:off x="696913" y="1436688"/>
            <a:ext cx="725487" cy="152400"/>
          </a:xfrm>
          <a:prstGeom prst="rect">
            <a:avLst/>
          </a:prstGeom>
          <a:noFill/>
          <a:ln w="9525">
            <a:noFill/>
            <a:miter lim="800000"/>
            <a:headEnd/>
            <a:tailEnd/>
          </a:ln>
        </p:spPr>
      </p:pic>
      <p:pic>
        <p:nvPicPr>
          <p:cNvPr id="5272" name="Picture 153" descr="Tyco Electronics"/>
          <p:cNvPicPr>
            <a:picLocks noChangeAspect="1" noChangeArrowheads="1"/>
          </p:cNvPicPr>
          <p:nvPr/>
        </p:nvPicPr>
        <p:blipFill>
          <a:blip r:embed="rId200" cstate="print">
            <a:clrChange>
              <a:clrFrom>
                <a:srgbClr val="FFFFFF"/>
              </a:clrFrom>
              <a:clrTo>
                <a:srgbClr val="FFFFFF">
                  <a:alpha val="0"/>
                </a:srgbClr>
              </a:clrTo>
            </a:clrChange>
          </a:blip>
          <a:srcRect/>
          <a:stretch>
            <a:fillRect/>
          </a:stretch>
        </p:blipFill>
        <p:spPr bwMode="auto">
          <a:xfrm>
            <a:off x="6008688" y="1360488"/>
            <a:ext cx="1163637" cy="223837"/>
          </a:xfrm>
          <a:prstGeom prst="rect">
            <a:avLst/>
          </a:prstGeom>
          <a:noFill/>
          <a:ln w="9525">
            <a:noFill/>
            <a:miter lim="800000"/>
            <a:headEnd/>
            <a:tailEnd/>
          </a:ln>
        </p:spPr>
      </p:pic>
      <p:pic>
        <p:nvPicPr>
          <p:cNvPr id="5273" name="Picture 153"/>
          <p:cNvPicPr>
            <a:picLocks noChangeAspect="1" noChangeArrowheads="1"/>
          </p:cNvPicPr>
          <p:nvPr/>
        </p:nvPicPr>
        <p:blipFill>
          <a:blip r:embed="rId201" cstate="print"/>
          <a:srcRect/>
          <a:stretch>
            <a:fillRect/>
          </a:stretch>
        </p:blipFill>
        <p:spPr bwMode="auto">
          <a:xfrm>
            <a:off x="5518150" y="1654175"/>
            <a:ext cx="836613" cy="320675"/>
          </a:xfrm>
          <a:prstGeom prst="rect">
            <a:avLst/>
          </a:prstGeom>
          <a:noFill/>
          <a:ln w="9525">
            <a:noFill/>
            <a:miter lim="800000"/>
            <a:headEnd/>
            <a:tailEnd/>
          </a:ln>
        </p:spPr>
      </p:pic>
      <p:pic>
        <p:nvPicPr>
          <p:cNvPr id="5274" name="Picture 155" descr="https://secure.connect.pbs.org/conferences/technology/2009/SL_Logo_7csmall.jpg"/>
          <p:cNvPicPr>
            <a:picLocks noChangeAspect="1" noChangeArrowheads="1"/>
          </p:cNvPicPr>
          <p:nvPr/>
        </p:nvPicPr>
        <p:blipFill>
          <a:blip r:embed="rId202" cstate="print"/>
          <a:srcRect/>
          <a:stretch>
            <a:fillRect/>
          </a:stretch>
        </p:blipFill>
        <p:spPr bwMode="auto">
          <a:xfrm>
            <a:off x="850900" y="4122738"/>
            <a:ext cx="627063" cy="173037"/>
          </a:xfrm>
          <a:prstGeom prst="rect">
            <a:avLst/>
          </a:prstGeom>
          <a:noFill/>
          <a:ln w="9525">
            <a:noFill/>
            <a:miter lim="800000"/>
            <a:headEnd/>
            <a:tailEnd/>
          </a:ln>
        </p:spPr>
      </p:pic>
      <p:pic>
        <p:nvPicPr>
          <p:cNvPr id="5275" name="Picture 156" descr="#"/>
          <p:cNvPicPr>
            <a:picLocks noChangeAspect="1" noChangeArrowheads="1"/>
          </p:cNvPicPr>
          <p:nvPr/>
        </p:nvPicPr>
        <p:blipFill>
          <a:blip r:embed="rId203" cstate="print"/>
          <a:srcRect l="20056" r="12138"/>
          <a:stretch>
            <a:fillRect/>
          </a:stretch>
        </p:blipFill>
        <p:spPr bwMode="auto">
          <a:xfrm>
            <a:off x="4325938" y="2851150"/>
            <a:ext cx="685800" cy="249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smtClean="0"/>
              <a:t>HPC@mellanox.com</a:t>
            </a:r>
            <a:endParaRPr lang="en-US" dirty="0"/>
          </a:p>
        </p:txBody>
      </p:sp>
      <p:sp>
        <p:nvSpPr>
          <p:cNvPr id="4" name="Slide Number Placeholder 3"/>
          <p:cNvSpPr>
            <a:spLocks noGrp="1"/>
          </p:cNvSpPr>
          <p:nvPr>
            <p:ph type="sldNum" sz="quarter" idx="4294967295"/>
          </p:nvPr>
        </p:nvSpPr>
        <p:spPr>
          <a:xfrm>
            <a:off x="8077200" y="6629400"/>
            <a:ext cx="1066800" cy="171450"/>
          </a:xfrm>
        </p:spPr>
        <p:txBody>
          <a:bodyPr/>
          <a:lstStyle/>
          <a:p>
            <a:pPr>
              <a:defRPr/>
            </a:pPr>
            <a:fld id="{48FD1B80-CA07-4D89-A7C6-382DB5DF941F}" type="slidenum">
              <a:rPr lang="en-US" smtClean="0"/>
              <a:pPr>
                <a:defRPr/>
              </a:pPr>
              <a:t>22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0" name="Title 19"/>
          <p:cNvSpPr>
            <a:spLocks noGrp="1"/>
          </p:cNvSpPr>
          <p:nvPr>
            <p:ph type="title"/>
          </p:nvPr>
        </p:nvSpPr>
        <p:spPr/>
        <p:txBody>
          <a:bodyPr/>
          <a:lstStyle/>
          <a:p>
            <a:r>
              <a:rPr lang="en-US" dirty="0" smtClean="0"/>
              <a:t>Why GPU Computing?</a:t>
            </a:r>
          </a:p>
        </p:txBody>
      </p:sp>
      <p:sp>
        <p:nvSpPr>
          <p:cNvPr id="23561" name="Slide Number Placeholder 21"/>
          <p:cNvSpPr>
            <a:spLocks noGrp="1"/>
          </p:cNvSpPr>
          <p:nvPr>
            <p:ph type="sldNum" sz="quarter" idx="10"/>
          </p:nvPr>
        </p:nvSpPr>
        <p:spPr>
          <a:noFill/>
        </p:spPr>
        <p:txBody>
          <a:bodyPr/>
          <a:lstStyle/>
          <a:p>
            <a:fld id="{E109DA64-5001-4EA2-A9A6-1FD0C5E8C12A}" type="slidenum">
              <a:rPr lang="en-US" smtClean="0">
                <a:latin typeface="Arial" charset="0"/>
                <a:cs typeface="Arial" charset="0"/>
              </a:rPr>
              <a:pPr/>
              <a:t>3</a:t>
            </a:fld>
            <a:endParaRPr lang="en-US" smtClean="0">
              <a:latin typeface="Arial" charset="0"/>
              <a:cs typeface="Arial" charset="0"/>
            </a:endParaRPr>
          </a:p>
        </p:txBody>
      </p:sp>
      <p:sp>
        <p:nvSpPr>
          <p:cNvPr id="22" name="Content Placeholder 21"/>
          <p:cNvSpPr>
            <a:spLocks noGrp="1"/>
          </p:cNvSpPr>
          <p:nvPr>
            <p:ph idx="1"/>
          </p:nvPr>
        </p:nvSpPr>
        <p:spPr>
          <a:xfrm>
            <a:off x="304800" y="5410200"/>
            <a:ext cx="8610600" cy="1066800"/>
          </a:xfrm>
        </p:spPr>
        <p:txBody>
          <a:bodyPr/>
          <a:lstStyle/>
          <a:p>
            <a:r>
              <a:rPr lang="en-US" sz="2400" dirty="0" smtClean="0"/>
              <a:t>GPUs provide cost effective way for building supercomputers</a:t>
            </a:r>
          </a:p>
          <a:p>
            <a:r>
              <a:rPr lang="en-US" sz="2400" dirty="0" smtClean="0"/>
              <a:t>Dense packaging of compute flops with high memory bandwidth  </a:t>
            </a:r>
            <a:endParaRPr lang="en-US" sz="2400" dirty="0"/>
          </a:p>
        </p:txBody>
      </p:sp>
      <p:pic>
        <p:nvPicPr>
          <p:cNvPr id="23" name="Picture 2"/>
          <p:cNvPicPr>
            <a:picLocks noChangeAspect="1" noChangeArrowheads="1"/>
          </p:cNvPicPr>
          <p:nvPr/>
        </p:nvPicPr>
        <p:blipFill>
          <a:blip r:embed="rId3" cstate="print"/>
          <a:srcRect/>
          <a:stretch>
            <a:fillRect/>
          </a:stretch>
        </p:blipFill>
        <p:spPr bwMode="auto">
          <a:xfrm>
            <a:off x="1143000" y="990600"/>
            <a:ext cx="7010400" cy="408331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0"/>
          </p:nvPr>
        </p:nvSpPr>
        <p:spPr>
          <a:noFill/>
        </p:spPr>
        <p:txBody>
          <a:bodyPr/>
          <a:lstStyle/>
          <a:p>
            <a:fld id="{210D54E0-175B-4B55-91F3-04BAFDC08BFE}" type="slidenum">
              <a:rPr lang="en-US"/>
              <a:pPr/>
              <a:t>4</a:t>
            </a:fld>
            <a:endParaRPr lang="en-US">
              <a:solidFill>
                <a:schemeClr val="accent2"/>
              </a:solidFill>
            </a:endParaRPr>
          </a:p>
        </p:txBody>
      </p:sp>
      <p:pic>
        <p:nvPicPr>
          <p:cNvPr id="12291" name="Picture 85"/>
          <p:cNvPicPr>
            <a:picLocks noChangeAspect="1" noChangeArrowheads="1"/>
          </p:cNvPicPr>
          <p:nvPr/>
        </p:nvPicPr>
        <p:blipFill>
          <a:blip r:embed="rId3" cstate="print"/>
          <a:srcRect/>
          <a:stretch>
            <a:fillRect/>
          </a:stretch>
        </p:blipFill>
        <p:spPr bwMode="auto">
          <a:xfrm>
            <a:off x="5060950" y="5251450"/>
            <a:ext cx="965200" cy="403225"/>
          </a:xfrm>
          <a:prstGeom prst="rect">
            <a:avLst/>
          </a:prstGeom>
          <a:noFill/>
          <a:ln w="9525">
            <a:noFill/>
            <a:miter lim="800000"/>
            <a:headEnd/>
            <a:tailEnd/>
          </a:ln>
        </p:spPr>
      </p:pic>
      <p:pic>
        <p:nvPicPr>
          <p:cNvPr id="12292" name="Picture 89"/>
          <p:cNvPicPr>
            <a:picLocks noChangeAspect="1" noChangeArrowheads="1"/>
          </p:cNvPicPr>
          <p:nvPr/>
        </p:nvPicPr>
        <p:blipFill>
          <a:blip r:embed="rId4" cstate="print"/>
          <a:srcRect/>
          <a:stretch>
            <a:fillRect/>
          </a:stretch>
        </p:blipFill>
        <p:spPr bwMode="auto">
          <a:xfrm>
            <a:off x="7956550" y="5121275"/>
            <a:ext cx="838200" cy="381000"/>
          </a:xfrm>
          <a:prstGeom prst="rect">
            <a:avLst/>
          </a:prstGeom>
          <a:noFill/>
          <a:ln w="9525">
            <a:noFill/>
            <a:miter lim="800000"/>
            <a:headEnd/>
            <a:tailEnd/>
          </a:ln>
        </p:spPr>
      </p:pic>
      <p:pic>
        <p:nvPicPr>
          <p:cNvPr id="12293" name="Picture 88"/>
          <p:cNvPicPr>
            <a:picLocks noChangeAspect="1" noChangeArrowheads="1"/>
          </p:cNvPicPr>
          <p:nvPr/>
        </p:nvPicPr>
        <p:blipFill>
          <a:blip r:embed="rId4" cstate="print"/>
          <a:srcRect/>
          <a:stretch>
            <a:fillRect/>
          </a:stretch>
        </p:blipFill>
        <p:spPr bwMode="auto">
          <a:xfrm>
            <a:off x="7118350" y="5273675"/>
            <a:ext cx="838200" cy="381000"/>
          </a:xfrm>
          <a:prstGeom prst="rect">
            <a:avLst/>
          </a:prstGeom>
          <a:noFill/>
          <a:ln w="9525">
            <a:noFill/>
            <a:miter lim="800000"/>
            <a:headEnd/>
            <a:tailEnd/>
          </a:ln>
        </p:spPr>
      </p:pic>
      <p:pic>
        <p:nvPicPr>
          <p:cNvPr id="12294" name="Picture 86"/>
          <p:cNvPicPr>
            <a:picLocks noChangeAspect="1" noChangeArrowheads="1"/>
          </p:cNvPicPr>
          <p:nvPr/>
        </p:nvPicPr>
        <p:blipFill>
          <a:blip r:embed="rId5" cstate="print"/>
          <a:srcRect/>
          <a:stretch>
            <a:fillRect/>
          </a:stretch>
        </p:blipFill>
        <p:spPr bwMode="auto">
          <a:xfrm>
            <a:off x="5060950" y="3597275"/>
            <a:ext cx="641350" cy="495300"/>
          </a:xfrm>
          <a:prstGeom prst="rect">
            <a:avLst/>
          </a:prstGeom>
          <a:noFill/>
          <a:ln w="9525">
            <a:noFill/>
            <a:miter lim="800000"/>
            <a:headEnd/>
            <a:tailEnd/>
          </a:ln>
        </p:spPr>
      </p:pic>
      <p:pic>
        <p:nvPicPr>
          <p:cNvPr id="12295" name="Picture 87"/>
          <p:cNvPicPr>
            <a:picLocks noChangeAspect="1" noChangeArrowheads="1"/>
          </p:cNvPicPr>
          <p:nvPr/>
        </p:nvPicPr>
        <p:blipFill>
          <a:blip r:embed="rId6" cstate="print"/>
          <a:srcRect/>
          <a:stretch>
            <a:fillRect/>
          </a:stretch>
        </p:blipFill>
        <p:spPr bwMode="auto">
          <a:xfrm>
            <a:off x="6051550" y="5273675"/>
            <a:ext cx="692150" cy="658813"/>
          </a:xfrm>
          <a:prstGeom prst="rect">
            <a:avLst/>
          </a:prstGeom>
          <a:noFill/>
          <a:ln w="9525">
            <a:noFill/>
            <a:miter lim="800000"/>
            <a:headEnd/>
            <a:tailEnd/>
          </a:ln>
        </p:spPr>
      </p:pic>
      <p:sp>
        <p:nvSpPr>
          <p:cNvPr id="12296" name="Rectangle 7"/>
          <p:cNvSpPr txBox="1">
            <a:spLocks noGrp="1" noChangeArrowheads="1"/>
          </p:cNvSpPr>
          <p:nvPr/>
        </p:nvSpPr>
        <p:spPr bwMode="auto">
          <a:xfrm>
            <a:off x="228600" y="6629400"/>
            <a:ext cx="838200" cy="244475"/>
          </a:xfrm>
          <a:prstGeom prst="rect">
            <a:avLst/>
          </a:prstGeom>
          <a:noFill/>
          <a:ln w="9525">
            <a:noFill/>
            <a:miter lim="800000"/>
            <a:headEnd/>
            <a:tailEnd/>
          </a:ln>
        </p:spPr>
        <p:txBody>
          <a:bodyPr lIns="91418" tIns="45709" rIns="91418" bIns="45709">
            <a:spAutoFit/>
          </a:bodyPr>
          <a:lstStyle/>
          <a:p>
            <a:fld id="{BEDF7EF7-DBD3-40D0-BF31-4830EBB83A18}" type="slidenum">
              <a:rPr lang="en-US" altLang="ja-JP" sz="1000">
                <a:solidFill>
                  <a:schemeClr val="bg1"/>
                </a:solidFill>
                <a:ea typeface="ＭＳ Ｐゴシック"/>
                <a:cs typeface="ＭＳ Ｐゴシック"/>
              </a:rPr>
              <a:pPr/>
              <a:t>4</a:t>
            </a:fld>
            <a:endParaRPr lang="en-US" altLang="ja-JP" sz="1000">
              <a:solidFill>
                <a:schemeClr val="accent2"/>
              </a:solidFill>
              <a:ea typeface="ＭＳ Ｐゴシック"/>
              <a:cs typeface="ＭＳ Ｐゴシック"/>
            </a:endParaRPr>
          </a:p>
        </p:txBody>
      </p:sp>
      <p:sp>
        <p:nvSpPr>
          <p:cNvPr id="12297" name="Rectangle 2"/>
          <p:cNvSpPr>
            <a:spLocks noGrp="1" noChangeArrowheads="1"/>
          </p:cNvSpPr>
          <p:nvPr>
            <p:ph type="title" idx="4294967295"/>
          </p:nvPr>
        </p:nvSpPr>
        <p:spPr/>
        <p:txBody>
          <a:bodyPr/>
          <a:lstStyle/>
          <a:p>
            <a:pPr eaLnBrk="1" hangingPunct="1"/>
            <a:r>
              <a:rPr lang="en-US" altLang="ja-JP" smtClean="0">
                <a:ea typeface="ＭＳ Ｐゴシック"/>
                <a:cs typeface="ＭＳ Ｐゴシック"/>
              </a:rPr>
              <a:t>The InfiniBand Architecture</a:t>
            </a:r>
          </a:p>
        </p:txBody>
      </p:sp>
      <p:sp>
        <p:nvSpPr>
          <p:cNvPr id="12298" name="Rectangle 3"/>
          <p:cNvSpPr>
            <a:spLocks noGrp="1" noChangeArrowheads="1"/>
          </p:cNvSpPr>
          <p:nvPr>
            <p:ph type="body" sz="half" idx="4294967295"/>
          </p:nvPr>
        </p:nvSpPr>
        <p:spPr>
          <a:xfrm>
            <a:off x="381000" y="1219200"/>
            <a:ext cx="8205788" cy="5257800"/>
          </a:xfrm>
        </p:spPr>
        <p:txBody>
          <a:bodyPr lIns="91418" tIns="45709" rIns="91418" bIns="45709"/>
          <a:lstStyle/>
          <a:p>
            <a:pPr eaLnBrk="1" hangingPunct="1">
              <a:lnSpc>
                <a:spcPct val="90000"/>
              </a:lnSpc>
            </a:pPr>
            <a:r>
              <a:rPr lang="en-US" altLang="ja-JP" sz="2400" dirty="0" smtClean="0">
                <a:ea typeface="ＭＳ Ｐゴシック"/>
                <a:cs typeface="ＭＳ Ｐゴシック"/>
              </a:rPr>
              <a:t>Industry standard defined by the InfiniBand Trade Association</a:t>
            </a:r>
          </a:p>
          <a:p>
            <a:pPr lvl="1" eaLnBrk="1" hangingPunct="1">
              <a:lnSpc>
                <a:spcPct val="90000"/>
              </a:lnSpc>
            </a:pPr>
            <a:endParaRPr lang="en-US" altLang="ja-JP" sz="2000" dirty="0" smtClean="0">
              <a:ea typeface="ＭＳ Ｐゴシック"/>
              <a:cs typeface="ＭＳ Ｐゴシック"/>
            </a:endParaRPr>
          </a:p>
          <a:p>
            <a:pPr eaLnBrk="1" hangingPunct="1">
              <a:lnSpc>
                <a:spcPct val="90000"/>
              </a:lnSpc>
            </a:pPr>
            <a:r>
              <a:rPr lang="en-US" altLang="ja-JP" sz="2400" dirty="0" smtClean="0">
                <a:ea typeface="ＭＳ Ｐゴシック"/>
                <a:cs typeface="ＭＳ Ｐゴシック"/>
              </a:rPr>
              <a:t>Defines System Area Network architecture</a:t>
            </a:r>
          </a:p>
          <a:p>
            <a:pPr lvl="1" eaLnBrk="1" hangingPunct="1">
              <a:lnSpc>
                <a:spcPct val="90000"/>
              </a:lnSpc>
            </a:pPr>
            <a:r>
              <a:rPr lang="en-US" altLang="ja-JP" sz="2000" dirty="0" smtClean="0">
                <a:ea typeface="ＭＳ Ｐゴシック"/>
                <a:cs typeface="ＭＳ Ｐゴシック"/>
              </a:rPr>
              <a:t>Comprehensive specification: </a:t>
            </a:r>
          </a:p>
          <a:p>
            <a:pPr lvl="1" eaLnBrk="1" hangingPunct="1">
              <a:lnSpc>
                <a:spcPct val="90000"/>
              </a:lnSpc>
              <a:buFontTx/>
              <a:buNone/>
            </a:pPr>
            <a:r>
              <a:rPr lang="en-US" altLang="ja-JP" sz="2000" dirty="0" smtClean="0">
                <a:ea typeface="ＭＳ Ｐゴシック"/>
                <a:cs typeface="ＭＳ Ｐゴシック"/>
              </a:rPr>
              <a:t>          from physical to applications </a:t>
            </a:r>
            <a:endParaRPr lang="en-US" altLang="ja-JP" sz="2400" dirty="0" smtClean="0">
              <a:ea typeface="ＭＳ Ｐゴシック"/>
              <a:cs typeface="ＭＳ Ｐゴシック"/>
            </a:endParaRPr>
          </a:p>
          <a:p>
            <a:pPr lvl="1" eaLnBrk="1" hangingPunct="1">
              <a:lnSpc>
                <a:spcPct val="90000"/>
              </a:lnSpc>
            </a:pPr>
            <a:endParaRPr lang="en-US" altLang="ja-JP" sz="2000" dirty="0" smtClean="0">
              <a:ea typeface="ＭＳ Ｐゴシック"/>
              <a:cs typeface="ＭＳ Ｐゴシック"/>
            </a:endParaRPr>
          </a:p>
          <a:p>
            <a:pPr eaLnBrk="1" hangingPunct="1">
              <a:lnSpc>
                <a:spcPct val="90000"/>
              </a:lnSpc>
            </a:pPr>
            <a:r>
              <a:rPr lang="en-US" altLang="ja-JP" sz="2400" dirty="0" smtClean="0">
                <a:ea typeface="ＭＳ Ｐゴシック"/>
                <a:cs typeface="ＭＳ Ｐゴシック"/>
              </a:rPr>
              <a:t>Architecture supports</a:t>
            </a:r>
          </a:p>
          <a:p>
            <a:pPr lvl="1" eaLnBrk="1" hangingPunct="1">
              <a:lnSpc>
                <a:spcPct val="90000"/>
              </a:lnSpc>
            </a:pPr>
            <a:r>
              <a:rPr lang="en-US" altLang="ja-JP" sz="1800" dirty="0" smtClean="0">
                <a:ea typeface="ＭＳ Ｐゴシック"/>
                <a:cs typeface="ＭＳ Ｐゴシック"/>
              </a:rPr>
              <a:t>Host Channel Adapters (HCA)</a:t>
            </a:r>
          </a:p>
          <a:p>
            <a:pPr lvl="1" eaLnBrk="1" hangingPunct="1">
              <a:lnSpc>
                <a:spcPct val="90000"/>
              </a:lnSpc>
            </a:pPr>
            <a:r>
              <a:rPr lang="en-US" altLang="ja-JP" sz="1800" dirty="0" smtClean="0">
                <a:ea typeface="ＭＳ Ｐゴシック"/>
                <a:cs typeface="ＭＳ Ｐゴシック"/>
              </a:rPr>
              <a:t>Target Channel Adapters (TCA)</a:t>
            </a:r>
          </a:p>
          <a:p>
            <a:pPr lvl="1" eaLnBrk="1" hangingPunct="1">
              <a:lnSpc>
                <a:spcPct val="90000"/>
              </a:lnSpc>
            </a:pPr>
            <a:r>
              <a:rPr lang="en-US" altLang="ja-JP" sz="1800" dirty="0" smtClean="0">
                <a:ea typeface="ＭＳ Ｐゴシック"/>
                <a:cs typeface="ＭＳ Ｐゴシック"/>
              </a:rPr>
              <a:t>Switches</a:t>
            </a:r>
          </a:p>
          <a:p>
            <a:pPr lvl="1" eaLnBrk="1" hangingPunct="1">
              <a:lnSpc>
                <a:spcPct val="90000"/>
              </a:lnSpc>
            </a:pPr>
            <a:r>
              <a:rPr lang="en-US" altLang="ja-JP" sz="1800" dirty="0" smtClean="0">
                <a:ea typeface="ＭＳ Ｐゴシック"/>
                <a:cs typeface="ＭＳ Ｐゴシック"/>
              </a:rPr>
              <a:t>Routers</a:t>
            </a:r>
          </a:p>
          <a:p>
            <a:pPr lvl="1" eaLnBrk="1" hangingPunct="1">
              <a:lnSpc>
                <a:spcPct val="90000"/>
              </a:lnSpc>
            </a:pPr>
            <a:endParaRPr lang="en-US" altLang="ja-JP" sz="1800" dirty="0" smtClean="0">
              <a:ea typeface="ＭＳ Ｐゴシック"/>
              <a:cs typeface="ＭＳ Ｐゴシック"/>
            </a:endParaRPr>
          </a:p>
          <a:p>
            <a:pPr eaLnBrk="1" hangingPunct="1">
              <a:lnSpc>
                <a:spcPct val="90000"/>
              </a:lnSpc>
            </a:pPr>
            <a:r>
              <a:rPr lang="en-US" altLang="ja-JP" sz="2400" dirty="0" smtClean="0">
                <a:ea typeface="ＭＳ Ｐゴシック"/>
                <a:cs typeface="ＭＳ Ｐゴシック"/>
              </a:rPr>
              <a:t>Facilitated HW design for </a:t>
            </a:r>
          </a:p>
          <a:p>
            <a:pPr lvl="1" eaLnBrk="1" hangingPunct="1">
              <a:lnSpc>
                <a:spcPct val="90000"/>
              </a:lnSpc>
            </a:pPr>
            <a:r>
              <a:rPr lang="en-US" altLang="ja-JP" sz="1800" dirty="0" smtClean="0">
                <a:ea typeface="ＭＳ Ｐゴシック"/>
                <a:cs typeface="ＭＳ Ｐゴシック"/>
              </a:rPr>
              <a:t>Low latency / high bandwidth</a:t>
            </a:r>
          </a:p>
          <a:p>
            <a:pPr lvl="1" eaLnBrk="1" hangingPunct="1">
              <a:lnSpc>
                <a:spcPct val="90000"/>
              </a:lnSpc>
            </a:pPr>
            <a:r>
              <a:rPr lang="en-US" altLang="ja-JP" sz="1800" dirty="0" smtClean="0">
                <a:ea typeface="ＭＳ Ｐゴシック"/>
                <a:cs typeface="ＭＳ Ｐゴシック"/>
              </a:rPr>
              <a:t>Transport offload</a:t>
            </a:r>
          </a:p>
        </p:txBody>
      </p:sp>
      <p:sp>
        <p:nvSpPr>
          <p:cNvPr id="12300" name="Text Box 29"/>
          <p:cNvSpPr txBox="1">
            <a:spLocks noChangeArrowheads="1"/>
          </p:cNvSpPr>
          <p:nvPr/>
        </p:nvSpPr>
        <p:spPr bwMode="auto">
          <a:xfrm>
            <a:off x="7851775" y="2590800"/>
            <a:ext cx="754063" cy="396875"/>
          </a:xfrm>
          <a:prstGeom prst="rect">
            <a:avLst/>
          </a:prstGeom>
          <a:noFill/>
          <a:ln w="12700">
            <a:noFill/>
            <a:miter lim="800000"/>
            <a:headEnd/>
            <a:tailEnd/>
          </a:ln>
        </p:spPr>
        <p:txBody>
          <a:bodyPr wrap="none" anchor="ctr">
            <a:spAutoFit/>
          </a:bodyPr>
          <a:lstStyle/>
          <a:p>
            <a:pPr algn="ctr">
              <a:spcBef>
                <a:spcPct val="50000"/>
              </a:spcBef>
            </a:pPr>
            <a:r>
              <a:rPr lang="en-US" altLang="ja-JP" sz="1000">
                <a:solidFill>
                  <a:srgbClr val="663300"/>
                </a:solidFill>
                <a:ea typeface="ＭＳ Ｐゴシック"/>
                <a:cs typeface="ＭＳ Ｐゴシック"/>
              </a:rPr>
              <a:t>Processor</a:t>
            </a:r>
            <a:br>
              <a:rPr lang="en-US" altLang="ja-JP" sz="1000">
                <a:solidFill>
                  <a:srgbClr val="663300"/>
                </a:solidFill>
                <a:ea typeface="ＭＳ Ｐゴシック"/>
                <a:cs typeface="ＭＳ Ｐゴシック"/>
              </a:rPr>
            </a:br>
            <a:r>
              <a:rPr lang="en-US" altLang="ja-JP" sz="1000">
                <a:solidFill>
                  <a:srgbClr val="663300"/>
                </a:solidFill>
                <a:ea typeface="ＭＳ Ｐゴシック"/>
                <a:cs typeface="ＭＳ Ｐゴシック"/>
              </a:rPr>
              <a:t>Node</a:t>
            </a:r>
          </a:p>
        </p:txBody>
      </p:sp>
      <p:pic>
        <p:nvPicPr>
          <p:cNvPr id="12301" name="Picture 30" descr="Server-1"/>
          <p:cNvPicPr>
            <a:picLocks noChangeAspect="1" noChangeArrowheads="1"/>
          </p:cNvPicPr>
          <p:nvPr/>
        </p:nvPicPr>
        <p:blipFill>
          <a:blip r:embed="rId7" cstate="print"/>
          <a:srcRect/>
          <a:stretch>
            <a:fillRect/>
          </a:stretch>
        </p:blipFill>
        <p:spPr bwMode="auto">
          <a:xfrm>
            <a:off x="8032750" y="2911475"/>
            <a:ext cx="401638" cy="646113"/>
          </a:xfrm>
          <a:prstGeom prst="rect">
            <a:avLst/>
          </a:prstGeom>
          <a:noFill/>
          <a:ln w="9525">
            <a:noFill/>
            <a:miter lim="800000"/>
            <a:headEnd/>
            <a:tailEnd/>
          </a:ln>
        </p:spPr>
      </p:pic>
      <p:pic>
        <p:nvPicPr>
          <p:cNvPr id="12302" name="Picture 31" descr="QLAZZOO"/>
          <p:cNvPicPr>
            <a:picLocks noChangeAspect="1" noChangeArrowheads="1"/>
          </p:cNvPicPr>
          <p:nvPr/>
        </p:nvPicPr>
        <p:blipFill>
          <a:blip r:embed="rId8" cstate="print"/>
          <a:srcRect/>
          <a:stretch>
            <a:fillRect/>
          </a:stretch>
        </p:blipFill>
        <p:spPr bwMode="auto">
          <a:xfrm>
            <a:off x="7727950" y="3292475"/>
            <a:ext cx="328613" cy="328613"/>
          </a:xfrm>
          <a:prstGeom prst="rect">
            <a:avLst/>
          </a:prstGeom>
          <a:noFill/>
          <a:ln w="9525">
            <a:noFill/>
            <a:miter lim="800000"/>
            <a:headEnd/>
            <a:tailEnd/>
          </a:ln>
        </p:spPr>
      </p:pic>
      <p:sp>
        <p:nvSpPr>
          <p:cNvPr id="12303" name="Text Box 32"/>
          <p:cNvSpPr txBox="1">
            <a:spLocks noChangeArrowheads="1"/>
          </p:cNvSpPr>
          <p:nvPr/>
        </p:nvSpPr>
        <p:spPr bwMode="auto">
          <a:xfrm>
            <a:off x="6678613" y="3292475"/>
            <a:ext cx="744537" cy="396875"/>
          </a:xfrm>
          <a:prstGeom prst="rect">
            <a:avLst/>
          </a:prstGeom>
          <a:noFill/>
          <a:ln w="12700">
            <a:noFill/>
            <a:miter lim="800000"/>
            <a:headEnd/>
            <a:tailEnd/>
          </a:ln>
        </p:spPr>
        <p:txBody>
          <a:bodyPr wrap="none" anchor="ctr">
            <a:spAutoFit/>
          </a:bodyPr>
          <a:lstStyle/>
          <a:p>
            <a:pPr algn="ctr">
              <a:spcBef>
                <a:spcPct val="50000"/>
              </a:spcBef>
            </a:pPr>
            <a:r>
              <a:rPr lang="en-US" altLang="ja-JP" sz="1000">
                <a:solidFill>
                  <a:srgbClr val="663300"/>
                </a:solidFill>
                <a:ea typeface="ＭＳ Ｐゴシック"/>
                <a:cs typeface="ＭＳ Ｐゴシック"/>
              </a:rPr>
              <a:t>InfiniBand</a:t>
            </a:r>
            <a:br>
              <a:rPr lang="en-US" altLang="ja-JP" sz="1000">
                <a:solidFill>
                  <a:srgbClr val="663300"/>
                </a:solidFill>
                <a:ea typeface="ＭＳ Ｐゴシック"/>
                <a:cs typeface="ＭＳ Ｐゴシック"/>
              </a:rPr>
            </a:br>
            <a:r>
              <a:rPr lang="en-US" altLang="ja-JP" sz="1000">
                <a:solidFill>
                  <a:srgbClr val="663300"/>
                </a:solidFill>
                <a:ea typeface="ＭＳ Ｐゴシック"/>
                <a:cs typeface="ＭＳ Ｐゴシック"/>
              </a:rPr>
              <a:t>Subnet</a:t>
            </a:r>
          </a:p>
        </p:txBody>
      </p:sp>
      <p:sp>
        <p:nvSpPr>
          <p:cNvPr id="199713" name="Freeform 33"/>
          <p:cNvSpPr>
            <a:spLocks/>
          </p:cNvSpPr>
          <p:nvPr/>
        </p:nvSpPr>
        <p:spPr bwMode="auto">
          <a:xfrm>
            <a:off x="6203950" y="3521075"/>
            <a:ext cx="1981200" cy="1752600"/>
          </a:xfrm>
          <a:custGeom>
            <a:avLst/>
            <a:gdLst/>
            <a:ahLst/>
            <a:cxnLst>
              <a:cxn ang="0">
                <a:pos x="336" y="372"/>
              </a:cxn>
              <a:cxn ang="0">
                <a:pos x="1069" y="181"/>
              </a:cxn>
              <a:cxn ang="0">
                <a:pos x="1684" y="133"/>
              </a:cxn>
              <a:cxn ang="0">
                <a:pos x="2208" y="118"/>
              </a:cxn>
              <a:cxn ang="0">
                <a:pos x="2814" y="180"/>
              </a:cxn>
              <a:cxn ang="0">
                <a:pos x="3064" y="392"/>
              </a:cxn>
              <a:cxn ang="0">
                <a:pos x="2754" y="704"/>
              </a:cxn>
              <a:cxn ang="0">
                <a:pos x="2114" y="850"/>
              </a:cxn>
              <a:cxn ang="0">
                <a:pos x="1244" y="896"/>
              </a:cxn>
              <a:cxn ang="0">
                <a:pos x="478" y="814"/>
              </a:cxn>
              <a:cxn ang="0">
                <a:pos x="176" y="610"/>
              </a:cxn>
              <a:cxn ang="0">
                <a:pos x="336" y="372"/>
              </a:cxn>
            </a:cxnLst>
            <a:rect l="0" t="0" r="r" b="b"/>
            <a:pathLst>
              <a:path w="3310" h="1086">
                <a:moveTo>
                  <a:pt x="336" y="372"/>
                </a:moveTo>
                <a:cubicBezTo>
                  <a:pt x="334" y="98"/>
                  <a:pt x="1016" y="130"/>
                  <a:pt x="1069" y="181"/>
                </a:cubicBezTo>
                <a:cubicBezTo>
                  <a:pt x="1285" y="22"/>
                  <a:pt x="1513" y="100"/>
                  <a:pt x="1684" y="133"/>
                </a:cubicBezTo>
                <a:cubicBezTo>
                  <a:pt x="1904" y="6"/>
                  <a:pt x="2100" y="68"/>
                  <a:pt x="2208" y="118"/>
                </a:cubicBezTo>
                <a:cubicBezTo>
                  <a:pt x="2248" y="68"/>
                  <a:pt x="2680" y="0"/>
                  <a:pt x="2814" y="180"/>
                </a:cubicBezTo>
                <a:cubicBezTo>
                  <a:pt x="3018" y="208"/>
                  <a:pt x="3166" y="288"/>
                  <a:pt x="3064" y="392"/>
                </a:cubicBezTo>
                <a:cubicBezTo>
                  <a:pt x="3310" y="520"/>
                  <a:pt x="3072" y="680"/>
                  <a:pt x="2754" y="704"/>
                </a:cubicBezTo>
                <a:cubicBezTo>
                  <a:pt x="2722" y="812"/>
                  <a:pt x="2506" y="922"/>
                  <a:pt x="2114" y="850"/>
                </a:cubicBezTo>
                <a:cubicBezTo>
                  <a:pt x="2024" y="910"/>
                  <a:pt x="1756" y="1086"/>
                  <a:pt x="1244" y="896"/>
                </a:cubicBezTo>
                <a:cubicBezTo>
                  <a:pt x="1018" y="938"/>
                  <a:pt x="732" y="972"/>
                  <a:pt x="478" y="814"/>
                </a:cubicBezTo>
                <a:cubicBezTo>
                  <a:pt x="146" y="812"/>
                  <a:pt x="52" y="766"/>
                  <a:pt x="176" y="610"/>
                </a:cubicBezTo>
                <a:cubicBezTo>
                  <a:pt x="36" y="548"/>
                  <a:pt x="0" y="364"/>
                  <a:pt x="336" y="372"/>
                </a:cubicBezTo>
                <a:close/>
              </a:path>
            </a:pathLst>
          </a:custGeom>
          <a:gradFill rotWithShape="0">
            <a:gsLst>
              <a:gs pos="0">
                <a:srgbClr val="CCCCFF"/>
              </a:gs>
              <a:gs pos="50000">
                <a:srgbClr val="CCCCFF">
                  <a:gamma/>
                  <a:tint val="23922"/>
                  <a:invGamma/>
                </a:srgbClr>
              </a:gs>
              <a:gs pos="100000">
                <a:srgbClr val="CCCCFF"/>
              </a:gs>
            </a:gsLst>
            <a:lin ang="18900000" scaled="1"/>
          </a:gradFill>
          <a:ln w="12700" cap="flat" cmpd="sng">
            <a:solidFill>
              <a:srgbClr val="CCCCFF"/>
            </a:solidFill>
            <a:prstDash val="solid"/>
            <a:round/>
            <a:headEnd type="none" w="med" len="med"/>
            <a:tailEnd type="none" w="med" len="med"/>
          </a:ln>
          <a:effectLst>
            <a:outerShdw dist="53882" dir="2700000" algn="ctr" rotWithShape="0">
              <a:schemeClr val="bg2"/>
            </a:outerShdw>
          </a:effectLst>
        </p:spPr>
        <p:txBody>
          <a:bodyPr anchor="ctr">
            <a:spAutoFit/>
          </a:bodyPr>
          <a:lstStyle/>
          <a:p>
            <a:pPr>
              <a:defRPr/>
            </a:pPr>
            <a:endParaRPr lang="ja-JP" altLang="en-US">
              <a:ea typeface="ＭＳ Ｐゴシック" charset="-128"/>
            </a:endParaRPr>
          </a:p>
        </p:txBody>
      </p:sp>
      <p:sp>
        <p:nvSpPr>
          <p:cNvPr id="12305" name="Text Box 34"/>
          <p:cNvSpPr txBox="1">
            <a:spLocks noChangeArrowheads="1"/>
          </p:cNvSpPr>
          <p:nvPr/>
        </p:nvSpPr>
        <p:spPr bwMode="auto">
          <a:xfrm>
            <a:off x="7042150" y="5121275"/>
            <a:ext cx="682625" cy="244475"/>
          </a:xfrm>
          <a:prstGeom prst="rect">
            <a:avLst/>
          </a:prstGeom>
          <a:noFill/>
          <a:ln w="12700">
            <a:noFill/>
            <a:miter lim="800000"/>
            <a:headEnd/>
            <a:tailEnd/>
          </a:ln>
        </p:spPr>
        <p:txBody>
          <a:bodyPr wrap="none" anchor="ctr">
            <a:spAutoFit/>
          </a:bodyPr>
          <a:lstStyle/>
          <a:p>
            <a:pPr algn="ctr">
              <a:spcBef>
                <a:spcPct val="50000"/>
              </a:spcBef>
            </a:pPr>
            <a:r>
              <a:rPr lang="en-US" altLang="ja-JP" sz="1000">
                <a:solidFill>
                  <a:srgbClr val="663300"/>
                </a:solidFill>
                <a:ea typeface="ＭＳ Ｐゴシック"/>
                <a:cs typeface="ＭＳ Ｐゴシック"/>
              </a:rPr>
              <a:t>Gateway</a:t>
            </a:r>
          </a:p>
        </p:txBody>
      </p:sp>
      <p:sp>
        <p:nvSpPr>
          <p:cNvPr id="12306" name="Text Box 35"/>
          <p:cNvSpPr txBox="1">
            <a:spLocks noChangeArrowheads="1"/>
          </p:cNvSpPr>
          <p:nvPr/>
        </p:nvSpPr>
        <p:spPr bwMode="auto">
          <a:xfrm>
            <a:off x="7656513" y="3140075"/>
            <a:ext cx="452437" cy="244475"/>
          </a:xfrm>
          <a:prstGeom prst="rect">
            <a:avLst/>
          </a:prstGeom>
          <a:noFill/>
          <a:ln w="12700">
            <a:noFill/>
            <a:miter lim="800000"/>
            <a:headEnd/>
            <a:tailEnd/>
          </a:ln>
        </p:spPr>
        <p:txBody>
          <a:bodyPr wrap="none" anchor="ctr">
            <a:spAutoFit/>
          </a:bodyPr>
          <a:lstStyle/>
          <a:p>
            <a:pPr algn="ctr">
              <a:spcBef>
                <a:spcPct val="50000"/>
              </a:spcBef>
            </a:pPr>
            <a:r>
              <a:rPr lang="en-US" altLang="ja-JP" sz="1000">
                <a:solidFill>
                  <a:srgbClr val="663300"/>
                </a:solidFill>
                <a:ea typeface="ＭＳ Ｐゴシック"/>
                <a:cs typeface="ＭＳ Ｐゴシック"/>
              </a:rPr>
              <a:t>HCA</a:t>
            </a:r>
          </a:p>
        </p:txBody>
      </p:sp>
      <p:sp>
        <p:nvSpPr>
          <p:cNvPr id="872490" name="AutoShape 36"/>
          <p:cNvSpPr>
            <a:spLocks noChangeArrowheads="1"/>
          </p:cNvSpPr>
          <p:nvPr/>
        </p:nvSpPr>
        <p:spPr bwMode="auto">
          <a:xfrm>
            <a:off x="7270750" y="3825875"/>
            <a:ext cx="381000" cy="304800"/>
          </a:xfrm>
          <a:prstGeom prst="hexagon">
            <a:avLst>
              <a:gd name="adj" fmla="val 31250"/>
              <a:gd name="vf" fmla="val 115470"/>
            </a:avLst>
          </a:prstGeom>
          <a:solidFill>
            <a:schemeClr val="tx2">
              <a:lumMod val="20000"/>
              <a:lumOff val="80000"/>
            </a:schemeClr>
          </a:solidFill>
          <a:ln w="9525">
            <a:solidFill>
              <a:schemeClr val="tx1"/>
            </a:solidFill>
            <a:miter lim="800000"/>
            <a:headEnd/>
            <a:tailEnd/>
          </a:ln>
        </p:spPr>
        <p:txBody>
          <a:bodyPr wrap="none" anchor="ctr"/>
          <a:lstStyle/>
          <a:p>
            <a:pPr algn="ctr">
              <a:defRPr/>
            </a:pPr>
            <a:r>
              <a:rPr lang="en-US" altLang="ja-JP" sz="800" dirty="0">
                <a:solidFill>
                  <a:srgbClr val="663300"/>
                </a:solidFill>
                <a:ea typeface="ＭＳ Ｐゴシック" charset="-128"/>
              </a:rPr>
              <a:t>Switch</a:t>
            </a:r>
          </a:p>
        </p:txBody>
      </p:sp>
      <p:sp>
        <p:nvSpPr>
          <p:cNvPr id="872491" name="AutoShape 37"/>
          <p:cNvSpPr>
            <a:spLocks noChangeArrowheads="1"/>
          </p:cNvSpPr>
          <p:nvPr/>
        </p:nvSpPr>
        <p:spPr bwMode="auto">
          <a:xfrm>
            <a:off x="6584950" y="3978275"/>
            <a:ext cx="381000" cy="304800"/>
          </a:xfrm>
          <a:prstGeom prst="hexagon">
            <a:avLst>
              <a:gd name="adj" fmla="val 31250"/>
              <a:gd name="vf" fmla="val 115470"/>
            </a:avLst>
          </a:prstGeom>
          <a:solidFill>
            <a:schemeClr val="tx2">
              <a:lumMod val="20000"/>
              <a:lumOff val="80000"/>
            </a:schemeClr>
          </a:solidFill>
          <a:ln w="9525">
            <a:solidFill>
              <a:schemeClr val="tx2">
                <a:lumMod val="40000"/>
                <a:lumOff val="60000"/>
              </a:schemeClr>
            </a:solidFill>
            <a:miter lim="800000"/>
            <a:headEnd/>
            <a:tailEnd/>
          </a:ln>
        </p:spPr>
        <p:txBody>
          <a:bodyPr wrap="none" anchor="ctr"/>
          <a:lstStyle/>
          <a:p>
            <a:pPr algn="ctr">
              <a:defRPr/>
            </a:pPr>
            <a:r>
              <a:rPr lang="en-US" altLang="ja-JP" sz="800" dirty="0">
                <a:solidFill>
                  <a:srgbClr val="663300"/>
                </a:solidFill>
                <a:ea typeface="ＭＳ Ｐゴシック" charset="-128"/>
              </a:rPr>
              <a:t>Switch</a:t>
            </a:r>
          </a:p>
        </p:txBody>
      </p:sp>
      <p:sp>
        <p:nvSpPr>
          <p:cNvPr id="872492" name="AutoShape 38"/>
          <p:cNvSpPr>
            <a:spLocks noChangeArrowheads="1"/>
          </p:cNvSpPr>
          <p:nvPr/>
        </p:nvSpPr>
        <p:spPr bwMode="auto">
          <a:xfrm>
            <a:off x="7270750" y="4435475"/>
            <a:ext cx="381000" cy="304800"/>
          </a:xfrm>
          <a:prstGeom prst="hexagon">
            <a:avLst>
              <a:gd name="adj" fmla="val 31250"/>
              <a:gd name="vf" fmla="val 115470"/>
            </a:avLst>
          </a:prstGeom>
          <a:solidFill>
            <a:schemeClr val="tx2">
              <a:lumMod val="20000"/>
              <a:lumOff val="80000"/>
            </a:schemeClr>
          </a:solidFill>
          <a:ln w="9525">
            <a:solidFill>
              <a:schemeClr val="tx1"/>
            </a:solidFill>
            <a:miter lim="800000"/>
            <a:headEnd/>
            <a:tailEnd/>
          </a:ln>
        </p:spPr>
        <p:txBody>
          <a:bodyPr wrap="none" anchor="ctr"/>
          <a:lstStyle/>
          <a:p>
            <a:pPr algn="ctr">
              <a:defRPr/>
            </a:pPr>
            <a:r>
              <a:rPr lang="en-US" altLang="ja-JP" sz="800" dirty="0">
                <a:solidFill>
                  <a:srgbClr val="663300"/>
                </a:solidFill>
                <a:ea typeface="ＭＳ Ｐゴシック" charset="-128"/>
              </a:rPr>
              <a:t>Switch</a:t>
            </a:r>
          </a:p>
        </p:txBody>
      </p:sp>
      <p:sp>
        <p:nvSpPr>
          <p:cNvPr id="872493" name="AutoShape 39"/>
          <p:cNvSpPr>
            <a:spLocks noChangeArrowheads="1"/>
          </p:cNvSpPr>
          <p:nvPr/>
        </p:nvSpPr>
        <p:spPr bwMode="auto">
          <a:xfrm>
            <a:off x="6661150" y="4511675"/>
            <a:ext cx="381000" cy="304800"/>
          </a:xfrm>
          <a:prstGeom prst="hexagon">
            <a:avLst>
              <a:gd name="adj" fmla="val 31250"/>
              <a:gd name="vf" fmla="val 115470"/>
            </a:avLst>
          </a:prstGeom>
          <a:solidFill>
            <a:schemeClr val="tx2">
              <a:lumMod val="20000"/>
              <a:lumOff val="80000"/>
            </a:schemeClr>
          </a:solidFill>
          <a:ln w="9525">
            <a:solidFill>
              <a:schemeClr val="tx1"/>
            </a:solidFill>
            <a:miter lim="800000"/>
            <a:headEnd/>
            <a:tailEnd/>
          </a:ln>
        </p:spPr>
        <p:txBody>
          <a:bodyPr wrap="none" anchor="ctr"/>
          <a:lstStyle/>
          <a:p>
            <a:pPr algn="ctr">
              <a:defRPr/>
            </a:pPr>
            <a:r>
              <a:rPr lang="en-US" altLang="ja-JP" sz="800" dirty="0">
                <a:solidFill>
                  <a:srgbClr val="663300"/>
                </a:solidFill>
                <a:ea typeface="ＭＳ Ｐゴシック" charset="-128"/>
              </a:rPr>
              <a:t>Switch</a:t>
            </a:r>
          </a:p>
        </p:txBody>
      </p:sp>
      <p:sp>
        <p:nvSpPr>
          <p:cNvPr id="12311" name="Text Box 40"/>
          <p:cNvSpPr txBox="1">
            <a:spLocks noChangeArrowheads="1"/>
          </p:cNvSpPr>
          <p:nvPr/>
        </p:nvSpPr>
        <p:spPr bwMode="auto">
          <a:xfrm>
            <a:off x="8269288" y="3505200"/>
            <a:ext cx="754062" cy="396875"/>
          </a:xfrm>
          <a:prstGeom prst="rect">
            <a:avLst/>
          </a:prstGeom>
          <a:noFill/>
          <a:ln w="12700">
            <a:noFill/>
            <a:miter lim="800000"/>
            <a:headEnd/>
            <a:tailEnd/>
          </a:ln>
        </p:spPr>
        <p:txBody>
          <a:bodyPr wrap="none" anchor="ctr">
            <a:spAutoFit/>
          </a:bodyPr>
          <a:lstStyle/>
          <a:p>
            <a:pPr algn="ctr">
              <a:spcBef>
                <a:spcPct val="50000"/>
              </a:spcBef>
            </a:pPr>
            <a:r>
              <a:rPr lang="en-US" altLang="ja-JP" sz="1000">
                <a:solidFill>
                  <a:srgbClr val="663300"/>
                </a:solidFill>
                <a:ea typeface="ＭＳ Ｐゴシック"/>
                <a:cs typeface="ＭＳ Ｐゴシック"/>
              </a:rPr>
              <a:t>Processor</a:t>
            </a:r>
            <a:br>
              <a:rPr lang="en-US" altLang="ja-JP" sz="1000">
                <a:solidFill>
                  <a:srgbClr val="663300"/>
                </a:solidFill>
                <a:ea typeface="ＭＳ Ｐゴシック"/>
                <a:cs typeface="ＭＳ Ｐゴシック"/>
              </a:rPr>
            </a:br>
            <a:r>
              <a:rPr lang="en-US" altLang="ja-JP" sz="1000">
                <a:solidFill>
                  <a:srgbClr val="663300"/>
                </a:solidFill>
                <a:ea typeface="ＭＳ Ｐゴシック"/>
                <a:cs typeface="ＭＳ Ｐゴシック"/>
              </a:rPr>
              <a:t>Node</a:t>
            </a:r>
          </a:p>
        </p:txBody>
      </p:sp>
      <p:pic>
        <p:nvPicPr>
          <p:cNvPr id="12312" name="Picture 41" descr="Server-1"/>
          <p:cNvPicPr>
            <a:picLocks noChangeAspect="1" noChangeArrowheads="1"/>
          </p:cNvPicPr>
          <p:nvPr/>
        </p:nvPicPr>
        <p:blipFill>
          <a:blip r:embed="rId7" cstate="print"/>
          <a:srcRect/>
          <a:stretch>
            <a:fillRect/>
          </a:stretch>
        </p:blipFill>
        <p:spPr bwMode="auto">
          <a:xfrm>
            <a:off x="8450263" y="3825875"/>
            <a:ext cx="401637" cy="646113"/>
          </a:xfrm>
          <a:prstGeom prst="rect">
            <a:avLst/>
          </a:prstGeom>
          <a:noFill/>
          <a:ln w="9525">
            <a:noFill/>
            <a:miter lim="800000"/>
            <a:headEnd/>
            <a:tailEnd/>
          </a:ln>
        </p:spPr>
      </p:pic>
      <p:pic>
        <p:nvPicPr>
          <p:cNvPr id="12313" name="Picture 42" descr="QLAZZOO"/>
          <p:cNvPicPr>
            <a:picLocks noChangeAspect="1" noChangeArrowheads="1"/>
          </p:cNvPicPr>
          <p:nvPr/>
        </p:nvPicPr>
        <p:blipFill>
          <a:blip r:embed="rId8" cstate="print"/>
          <a:srcRect/>
          <a:stretch>
            <a:fillRect/>
          </a:stretch>
        </p:blipFill>
        <p:spPr bwMode="auto">
          <a:xfrm>
            <a:off x="8145463" y="4206875"/>
            <a:ext cx="328612" cy="328613"/>
          </a:xfrm>
          <a:prstGeom prst="rect">
            <a:avLst/>
          </a:prstGeom>
          <a:noFill/>
          <a:ln w="9525">
            <a:noFill/>
            <a:miter lim="800000"/>
            <a:headEnd/>
            <a:tailEnd/>
          </a:ln>
        </p:spPr>
      </p:pic>
      <p:sp>
        <p:nvSpPr>
          <p:cNvPr id="12314" name="Text Box 43"/>
          <p:cNvSpPr txBox="1">
            <a:spLocks noChangeArrowheads="1"/>
          </p:cNvSpPr>
          <p:nvPr/>
        </p:nvSpPr>
        <p:spPr bwMode="auto">
          <a:xfrm>
            <a:off x="5641975" y="2819400"/>
            <a:ext cx="754063" cy="396875"/>
          </a:xfrm>
          <a:prstGeom prst="rect">
            <a:avLst/>
          </a:prstGeom>
          <a:noFill/>
          <a:ln w="12700">
            <a:noFill/>
            <a:miter lim="800000"/>
            <a:headEnd/>
            <a:tailEnd/>
          </a:ln>
        </p:spPr>
        <p:txBody>
          <a:bodyPr wrap="none" anchor="ctr">
            <a:spAutoFit/>
          </a:bodyPr>
          <a:lstStyle/>
          <a:p>
            <a:pPr algn="ctr">
              <a:spcBef>
                <a:spcPct val="50000"/>
              </a:spcBef>
            </a:pPr>
            <a:r>
              <a:rPr lang="en-US" altLang="ja-JP" sz="1000">
                <a:solidFill>
                  <a:srgbClr val="663300"/>
                </a:solidFill>
                <a:ea typeface="ＭＳ Ｐゴシック"/>
                <a:cs typeface="ＭＳ Ｐゴシック"/>
              </a:rPr>
              <a:t>Processor</a:t>
            </a:r>
            <a:br>
              <a:rPr lang="en-US" altLang="ja-JP" sz="1000">
                <a:solidFill>
                  <a:srgbClr val="663300"/>
                </a:solidFill>
                <a:ea typeface="ＭＳ Ｐゴシック"/>
                <a:cs typeface="ＭＳ Ｐゴシック"/>
              </a:rPr>
            </a:br>
            <a:r>
              <a:rPr lang="en-US" altLang="ja-JP" sz="1000">
                <a:solidFill>
                  <a:srgbClr val="663300"/>
                </a:solidFill>
                <a:ea typeface="ＭＳ Ｐゴシック"/>
                <a:cs typeface="ＭＳ Ｐゴシック"/>
              </a:rPr>
              <a:t>Node</a:t>
            </a:r>
          </a:p>
        </p:txBody>
      </p:sp>
      <p:pic>
        <p:nvPicPr>
          <p:cNvPr id="12315" name="Picture 44" descr="QLAZZOO"/>
          <p:cNvPicPr>
            <a:picLocks noChangeAspect="1" noChangeArrowheads="1"/>
          </p:cNvPicPr>
          <p:nvPr/>
        </p:nvPicPr>
        <p:blipFill>
          <a:blip r:embed="rId8" cstate="print"/>
          <a:srcRect/>
          <a:stretch>
            <a:fillRect/>
          </a:stretch>
        </p:blipFill>
        <p:spPr bwMode="auto">
          <a:xfrm>
            <a:off x="6127750" y="3597275"/>
            <a:ext cx="328613" cy="328613"/>
          </a:xfrm>
          <a:prstGeom prst="rect">
            <a:avLst/>
          </a:prstGeom>
          <a:noFill/>
          <a:ln w="9525">
            <a:noFill/>
            <a:miter lim="800000"/>
            <a:headEnd/>
            <a:tailEnd/>
          </a:ln>
        </p:spPr>
      </p:pic>
      <p:sp>
        <p:nvSpPr>
          <p:cNvPr id="12316" name="Text Box 45"/>
          <p:cNvSpPr txBox="1">
            <a:spLocks noChangeArrowheads="1"/>
          </p:cNvSpPr>
          <p:nvPr/>
        </p:nvSpPr>
        <p:spPr bwMode="auto">
          <a:xfrm>
            <a:off x="6127750" y="3444875"/>
            <a:ext cx="452438" cy="244475"/>
          </a:xfrm>
          <a:prstGeom prst="rect">
            <a:avLst/>
          </a:prstGeom>
          <a:noFill/>
          <a:ln w="12700">
            <a:noFill/>
            <a:miter lim="800000"/>
            <a:headEnd/>
            <a:tailEnd/>
          </a:ln>
        </p:spPr>
        <p:txBody>
          <a:bodyPr wrap="none" anchor="ctr">
            <a:spAutoFit/>
          </a:bodyPr>
          <a:lstStyle/>
          <a:p>
            <a:pPr algn="ctr">
              <a:spcBef>
                <a:spcPct val="50000"/>
              </a:spcBef>
            </a:pPr>
            <a:r>
              <a:rPr lang="en-US" altLang="ja-JP" sz="1000">
                <a:solidFill>
                  <a:srgbClr val="663300"/>
                </a:solidFill>
                <a:ea typeface="ＭＳ Ｐゴシック"/>
                <a:cs typeface="ＭＳ Ｐゴシック"/>
              </a:rPr>
              <a:t>HCA</a:t>
            </a:r>
          </a:p>
        </p:txBody>
      </p:sp>
      <p:pic>
        <p:nvPicPr>
          <p:cNvPr id="12317" name="Picture 46" descr="Server-1"/>
          <p:cNvPicPr>
            <a:picLocks noChangeAspect="1" noChangeArrowheads="1"/>
          </p:cNvPicPr>
          <p:nvPr/>
        </p:nvPicPr>
        <p:blipFill>
          <a:blip r:embed="rId7" cstate="print"/>
          <a:srcRect/>
          <a:stretch>
            <a:fillRect/>
          </a:stretch>
        </p:blipFill>
        <p:spPr bwMode="auto">
          <a:xfrm>
            <a:off x="5822950" y="3140075"/>
            <a:ext cx="401638" cy="646113"/>
          </a:xfrm>
          <a:prstGeom prst="rect">
            <a:avLst/>
          </a:prstGeom>
          <a:noFill/>
          <a:ln w="9525">
            <a:noFill/>
            <a:miter lim="800000"/>
            <a:headEnd/>
            <a:tailEnd/>
          </a:ln>
        </p:spPr>
      </p:pic>
      <p:sp>
        <p:nvSpPr>
          <p:cNvPr id="12318" name="Text Box 47"/>
          <p:cNvSpPr txBox="1">
            <a:spLocks noChangeArrowheads="1"/>
          </p:cNvSpPr>
          <p:nvPr/>
        </p:nvSpPr>
        <p:spPr bwMode="auto">
          <a:xfrm>
            <a:off x="8108950" y="4054475"/>
            <a:ext cx="452438" cy="244475"/>
          </a:xfrm>
          <a:prstGeom prst="rect">
            <a:avLst/>
          </a:prstGeom>
          <a:noFill/>
          <a:ln w="12700">
            <a:noFill/>
            <a:miter lim="800000"/>
            <a:headEnd/>
            <a:tailEnd/>
          </a:ln>
        </p:spPr>
        <p:txBody>
          <a:bodyPr wrap="none" anchor="ctr">
            <a:spAutoFit/>
          </a:bodyPr>
          <a:lstStyle/>
          <a:p>
            <a:pPr algn="ctr">
              <a:spcBef>
                <a:spcPct val="50000"/>
              </a:spcBef>
            </a:pPr>
            <a:r>
              <a:rPr lang="en-US" altLang="ja-JP" sz="1000">
                <a:solidFill>
                  <a:srgbClr val="663300"/>
                </a:solidFill>
                <a:ea typeface="ＭＳ Ｐゴシック"/>
                <a:cs typeface="ＭＳ Ｐゴシック"/>
              </a:rPr>
              <a:t>HCA</a:t>
            </a:r>
          </a:p>
        </p:txBody>
      </p:sp>
      <p:pic>
        <p:nvPicPr>
          <p:cNvPr id="12319" name="Picture 48" descr="QLAZZOO"/>
          <p:cNvPicPr>
            <a:picLocks noChangeAspect="1" noChangeArrowheads="1"/>
          </p:cNvPicPr>
          <p:nvPr/>
        </p:nvPicPr>
        <p:blipFill>
          <a:blip r:embed="rId8" cstate="print"/>
          <a:srcRect/>
          <a:stretch>
            <a:fillRect/>
          </a:stretch>
        </p:blipFill>
        <p:spPr bwMode="auto">
          <a:xfrm>
            <a:off x="6484938" y="5197475"/>
            <a:ext cx="328612" cy="328613"/>
          </a:xfrm>
          <a:prstGeom prst="rect">
            <a:avLst/>
          </a:prstGeom>
          <a:noFill/>
          <a:ln w="9525">
            <a:noFill/>
            <a:miter lim="800000"/>
            <a:headEnd/>
            <a:tailEnd/>
          </a:ln>
        </p:spPr>
      </p:pic>
      <p:sp>
        <p:nvSpPr>
          <p:cNvPr id="12320" name="Text Box 49"/>
          <p:cNvSpPr txBox="1">
            <a:spLocks noChangeArrowheads="1"/>
          </p:cNvSpPr>
          <p:nvPr/>
        </p:nvSpPr>
        <p:spPr bwMode="auto">
          <a:xfrm>
            <a:off x="6432550" y="5045075"/>
            <a:ext cx="438150" cy="244475"/>
          </a:xfrm>
          <a:prstGeom prst="rect">
            <a:avLst/>
          </a:prstGeom>
          <a:noFill/>
          <a:ln w="12700">
            <a:noFill/>
            <a:miter lim="800000"/>
            <a:headEnd/>
            <a:tailEnd/>
          </a:ln>
        </p:spPr>
        <p:txBody>
          <a:bodyPr wrap="none" anchor="ctr">
            <a:spAutoFit/>
          </a:bodyPr>
          <a:lstStyle/>
          <a:p>
            <a:pPr algn="ctr">
              <a:spcBef>
                <a:spcPct val="50000"/>
              </a:spcBef>
            </a:pPr>
            <a:r>
              <a:rPr lang="en-US" altLang="ja-JP" sz="1000">
                <a:solidFill>
                  <a:srgbClr val="663300"/>
                </a:solidFill>
                <a:ea typeface="ＭＳ Ｐゴシック"/>
                <a:cs typeface="ＭＳ Ｐゴシック"/>
              </a:rPr>
              <a:t>TCA</a:t>
            </a:r>
          </a:p>
        </p:txBody>
      </p:sp>
      <p:sp>
        <p:nvSpPr>
          <p:cNvPr id="12321" name="Text Box 50"/>
          <p:cNvSpPr txBox="1">
            <a:spLocks noChangeArrowheads="1"/>
          </p:cNvSpPr>
          <p:nvPr/>
        </p:nvSpPr>
        <p:spPr bwMode="auto">
          <a:xfrm>
            <a:off x="5913438" y="5730875"/>
            <a:ext cx="809625" cy="396875"/>
          </a:xfrm>
          <a:prstGeom prst="rect">
            <a:avLst/>
          </a:prstGeom>
          <a:noFill/>
          <a:ln w="12700">
            <a:noFill/>
            <a:miter lim="800000"/>
            <a:headEnd/>
            <a:tailEnd/>
          </a:ln>
        </p:spPr>
        <p:txBody>
          <a:bodyPr wrap="none" anchor="ctr">
            <a:spAutoFit/>
          </a:bodyPr>
          <a:lstStyle/>
          <a:p>
            <a:pPr algn="ctr">
              <a:spcBef>
                <a:spcPct val="50000"/>
              </a:spcBef>
            </a:pPr>
            <a:r>
              <a:rPr lang="en-US" altLang="ja-JP" sz="1000">
                <a:solidFill>
                  <a:srgbClr val="663300"/>
                </a:solidFill>
                <a:ea typeface="ＭＳ Ｐゴシック"/>
                <a:cs typeface="ＭＳ Ｐゴシック"/>
              </a:rPr>
              <a:t>Storage</a:t>
            </a:r>
            <a:br>
              <a:rPr lang="en-US" altLang="ja-JP" sz="1000">
                <a:solidFill>
                  <a:srgbClr val="663300"/>
                </a:solidFill>
                <a:ea typeface="ＭＳ Ｐゴシック"/>
                <a:cs typeface="ＭＳ Ｐゴシック"/>
              </a:rPr>
            </a:br>
            <a:r>
              <a:rPr lang="en-US" altLang="ja-JP" sz="1000">
                <a:solidFill>
                  <a:srgbClr val="663300"/>
                </a:solidFill>
                <a:ea typeface="ＭＳ Ｐゴシック"/>
                <a:cs typeface="ＭＳ Ｐゴシック"/>
              </a:rPr>
              <a:t>Subsystem</a:t>
            </a:r>
          </a:p>
        </p:txBody>
      </p:sp>
      <p:sp>
        <p:nvSpPr>
          <p:cNvPr id="12322" name="Text Box 51"/>
          <p:cNvSpPr txBox="1">
            <a:spLocks noChangeArrowheads="1"/>
          </p:cNvSpPr>
          <p:nvPr/>
        </p:nvSpPr>
        <p:spPr bwMode="auto">
          <a:xfrm>
            <a:off x="4953000" y="3444875"/>
            <a:ext cx="711200" cy="244475"/>
          </a:xfrm>
          <a:prstGeom prst="rect">
            <a:avLst/>
          </a:prstGeom>
          <a:noFill/>
          <a:ln w="12700">
            <a:noFill/>
            <a:miter lim="800000"/>
            <a:headEnd/>
            <a:tailEnd/>
          </a:ln>
        </p:spPr>
        <p:txBody>
          <a:bodyPr wrap="none" anchor="ctr">
            <a:spAutoFit/>
          </a:bodyPr>
          <a:lstStyle/>
          <a:p>
            <a:pPr algn="ctr">
              <a:spcBef>
                <a:spcPct val="50000"/>
              </a:spcBef>
            </a:pPr>
            <a:r>
              <a:rPr lang="en-US" altLang="ja-JP" sz="1000">
                <a:solidFill>
                  <a:srgbClr val="663300"/>
                </a:solidFill>
                <a:ea typeface="ＭＳ Ｐゴシック"/>
                <a:cs typeface="ＭＳ Ｐゴシック"/>
              </a:rPr>
              <a:t>Consoles</a:t>
            </a:r>
          </a:p>
        </p:txBody>
      </p:sp>
      <p:sp>
        <p:nvSpPr>
          <p:cNvPr id="12323" name="Line 52"/>
          <p:cNvSpPr>
            <a:spLocks noChangeShapeType="1"/>
          </p:cNvSpPr>
          <p:nvPr/>
        </p:nvSpPr>
        <p:spPr bwMode="auto">
          <a:xfrm>
            <a:off x="6096000" y="4648200"/>
            <a:ext cx="609600" cy="76200"/>
          </a:xfrm>
          <a:prstGeom prst="line">
            <a:avLst/>
          </a:prstGeom>
          <a:noFill/>
          <a:ln w="9525">
            <a:solidFill>
              <a:srgbClr val="663300"/>
            </a:solidFill>
            <a:round/>
            <a:headEnd/>
            <a:tailEnd/>
          </a:ln>
        </p:spPr>
        <p:txBody>
          <a:bodyPr/>
          <a:lstStyle/>
          <a:p>
            <a:endParaRPr lang="en-US"/>
          </a:p>
        </p:txBody>
      </p:sp>
      <p:sp>
        <p:nvSpPr>
          <p:cNvPr id="12324" name="Line 53"/>
          <p:cNvSpPr>
            <a:spLocks noChangeShapeType="1"/>
          </p:cNvSpPr>
          <p:nvPr/>
        </p:nvSpPr>
        <p:spPr bwMode="auto">
          <a:xfrm>
            <a:off x="5791200" y="4114800"/>
            <a:ext cx="946150" cy="473075"/>
          </a:xfrm>
          <a:prstGeom prst="line">
            <a:avLst/>
          </a:prstGeom>
          <a:noFill/>
          <a:ln w="9525">
            <a:solidFill>
              <a:srgbClr val="663300"/>
            </a:solidFill>
            <a:round/>
            <a:headEnd/>
            <a:tailEnd/>
          </a:ln>
        </p:spPr>
        <p:txBody>
          <a:bodyPr/>
          <a:lstStyle/>
          <a:p>
            <a:endParaRPr lang="en-US"/>
          </a:p>
        </p:txBody>
      </p:sp>
      <p:sp>
        <p:nvSpPr>
          <p:cNvPr id="12325" name="Line 54"/>
          <p:cNvSpPr>
            <a:spLocks noChangeShapeType="1"/>
          </p:cNvSpPr>
          <p:nvPr/>
        </p:nvSpPr>
        <p:spPr bwMode="auto">
          <a:xfrm>
            <a:off x="6280150" y="3825875"/>
            <a:ext cx="381000" cy="228600"/>
          </a:xfrm>
          <a:prstGeom prst="line">
            <a:avLst/>
          </a:prstGeom>
          <a:noFill/>
          <a:ln w="9525">
            <a:solidFill>
              <a:srgbClr val="663300"/>
            </a:solidFill>
            <a:round/>
            <a:headEnd/>
            <a:tailEnd/>
          </a:ln>
        </p:spPr>
        <p:txBody>
          <a:bodyPr/>
          <a:lstStyle/>
          <a:p>
            <a:endParaRPr lang="en-US"/>
          </a:p>
        </p:txBody>
      </p:sp>
      <p:sp>
        <p:nvSpPr>
          <p:cNvPr id="12326" name="Line 55"/>
          <p:cNvSpPr>
            <a:spLocks noChangeShapeType="1"/>
          </p:cNvSpPr>
          <p:nvPr/>
        </p:nvSpPr>
        <p:spPr bwMode="auto">
          <a:xfrm flipH="1">
            <a:off x="7499350" y="3521075"/>
            <a:ext cx="304800" cy="304800"/>
          </a:xfrm>
          <a:prstGeom prst="line">
            <a:avLst/>
          </a:prstGeom>
          <a:noFill/>
          <a:ln w="9525">
            <a:solidFill>
              <a:srgbClr val="663300"/>
            </a:solidFill>
            <a:round/>
            <a:headEnd/>
            <a:tailEnd/>
          </a:ln>
        </p:spPr>
        <p:txBody>
          <a:bodyPr/>
          <a:lstStyle/>
          <a:p>
            <a:endParaRPr lang="en-US"/>
          </a:p>
        </p:txBody>
      </p:sp>
      <p:sp>
        <p:nvSpPr>
          <p:cNvPr id="12327" name="Line 56"/>
          <p:cNvSpPr>
            <a:spLocks noChangeShapeType="1"/>
          </p:cNvSpPr>
          <p:nvPr/>
        </p:nvSpPr>
        <p:spPr bwMode="auto">
          <a:xfrm flipH="1">
            <a:off x="7575550" y="4359275"/>
            <a:ext cx="609600" cy="152400"/>
          </a:xfrm>
          <a:prstGeom prst="line">
            <a:avLst/>
          </a:prstGeom>
          <a:noFill/>
          <a:ln w="9525">
            <a:solidFill>
              <a:srgbClr val="663300"/>
            </a:solidFill>
            <a:round/>
            <a:headEnd/>
            <a:tailEnd/>
          </a:ln>
        </p:spPr>
        <p:txBody>
          <a:bodyPr/>
          <a:lstStyle/>
          <a:p>
            <a:endParaRPr lang="en-US"/>
          </a:p>
        </p:txBody>
      </p:sp>
      <p:sp>
        <p:nvSpPr>
          <p:cNvPr id="12328" name="Line 57"/>
          <p:cNvSpPr>
            <a:spLocks noChangeShapeType="1"/>
          </p:cNvSpPr>
          <p:nvPr/>
        </p:nvSpPr>
        <p:spPr bwMode="auto">
          <a:xfrm flipH="1">
            <a:off x="6737350" y="4816475"/>
            <a:ext cx="76200" cy="381000"/>
          </a:xfrm>
          <a:prstGeom prst="line">
            <a:avLst/>
          </a:prstGeom>
          <a:noFill/>
          <a:ln w="9525">
            <a:solidFill>
              <a:srgbClr val="663300"/>
            </a:solidFill>
            <a:round/>
            <a:headEnd/>
            <a:tailEnd/>
          </a:ln>
        </p:spPr>
        <p:txBody>
          <a:bodyPr/>
          <a:lstStyle/>
          <a:p>
            <a:endParaRPr lang="en-US"/>
          </a:p>
        </p:txBody>
      </p:sp>
      <p:sp>
        <p:nvSpPr>
          <p:cNvPr id="12329" name="Line 58"/>
          <p:cNvSpPr>
            <a:spLocks noChangeShapeType="1"/>
          </p:cNvSpPr>
          <p:nvPr/>
        </p:nvSpPr>
        <p:spPr bwMode="auto">
          <a:xfrm flipH="1">
            <a:off x="6737350" y="4740275"/>
            <a:ext cx="685800" cy="533400"/>
          </a:xfrm>
          <a:prstGeom prst="line">
            <a:avLst/>
          </a:prstGeom>
          <a:noFill/>
          <a:ln w="9525">
            <a:solidFill>
              <a:srgbClr val="663300"/>
            </a:solidFill>
            <a:round/>
            <a:headEnd/>
            <a:tailEnd/>
          </a:ln>
        </p:spPr>
        <p:txBody>
          <a:bodyPr/>
          <a:lstStyle/>
          <a:p>
            <a:endParaRPr lang="en-US"/>
          </a:p>
        </p:txBody>
      </p:sp>
      <p:sp>
        <p:nvSpPr>
          <p:cNvPr id="12330" name="Line 59"/>
          <p:cNvSpPr>
            <a:spLocks noChangeShapeType="1"/>
          </p:cNvSpPr>
          <p:nvPr/>
        </p:nvSpPr>
        <p:spPr bwMode="auto">
          <a:xfrm>
            <a:off x="6737350" y="4283075"/>
            <a:ext cx="76200" cy="228600"/>
          </a:xfrm>
          <a:prstGeom prst="line">
            <a:avLst/>
          </a:prstGeom>
          <a:noFill/>
          <a:ln w="9525">
            <a:solidFill>
              <a:srgbClr val="663300"/>
            </a:solidFill>
            <a:round/>
            <a:headEnd/>
            <a:tailEnd/>
          </a:ln>
        </p:spPr>
        <p:txBody>
          <a:bodyPr/>
          <a:lstStyle/>
          <a:p>
            <a:endParaRPr lang="en-US"/>
          </a:p>
        </p:txBody>
      </p:sp>
      <p:sp>
        <p:nvSpPr>
          <p:cNvPr id="12331" name="Line 60"/>
          <p:cNvSpPr>
            <a:spLocks noChangeShapeType="1"/>
          </p:cNvSpPr>
          <p:nvPr/>
        </p:nvSpPr>
        <p:spPr bwMode="auto">
          <a:xfrm>
            <a:off x="6813550" y="4283075"/>
            <a:ext cx="76200" cy="228600"/>
          </a:xfrm>
          <a:prstGeom prst="line">
            <a:avLst/>
          </a:prstGeom>
          <a:noFill/>
          <a:ln w="9525">
            <a:solidFill>
              <a:srgbClr val="663300"/>
            </a:solidFill>
            <a:round/>
            <a:headEnd/>
            <a:tailEnd/>
          </a:ln>
        </p:spPr>
        <p:txBody>
          <a:bodyPr/>
          <a:lstStyle/>
          <a:p>
            <a:endParaRPr lang="en-US"/>
          </a:p>
        </p:txBody>
      </p:sp>
      <p:sp>
        <p:nvSpPr>
          <p:cNvPr id="12332" name="Line 61"/>
          <p:cNvSpPr>
            <a:spLocks noChangeShapeType="1"/>
          </p:cNvSpPr>
          <p:nvPr/>
        </p:nvSpPr>
        <p:spPr bwMode="auto">
          <a:xfrm flipV="1">
            <a:off x="6965950" y="3978275"/>
            <a:ext cx="304800" cy="152400"/>
          </a:xfrm>
          <a:prstGeom prst="line">
            <a:avLst/>
          </a:prstGeom>
          <a:noFill/>
          <a:ln w="9525">
            <a:solidFill>
              <a:srgbClr val="663300"/>
            </a:solidFill>
            <a:round/>
            <a:headEnd/>
            <a:tailEnd/>
          </a:ln>
        </p:spPr>
        <p:txBody>
          <a:bodyPr/>
          <a:lstStyle/>
          <a:p>
            <a:endParaRPr lang="en-US"/>
          </a:p>
        </p:txBody>
      </p:sp>
      <p:sp>
        <p:nvSpPr>
          <p:cNvPr id="12333" name="Line 62"/>
          <p:cNvSpPr>
            <a:spLocks noChangeShapeType="1"/>
          </p:cNvSpPr>
          <p:nvPr/>
        </p:nvSpPr>
        <p:spPr bwMode="auto">
          <a:xfrm flipV="1">
            <a:off x="6965950" y="4054475"/>
            <a:ext cx="381000" cy="533400"/>
          </a:xfrm>
          <a:prstGeom prst="line">
            <a:avLst/>
          </a:prstGeom>
          <a:noFill/>
          <a:ln w="9525">
            <a:solidFill>
              <a:srgbClr val="663300"/>
            </a:solidFill>
            <a:round/>
            <a:headEnd/>
            <a:tailEnd/>
          </a:ln>
        </p:spPr>
        <p:txBody>
          <a:bodyPr/>
          <a:lstStyle/>
          <a:p>
            <a:endParaRPr lang="en-US"/>
          </a:p>
        </p:txBody>
      </p:sp>
      <p:sp>
        <p:nvSpPr>
          <p:cNvPr id="12334" name="Line 63"/>
          <p:cNvSpPr>
            <a:spLocks noChangeShapeType="1"/>
          </p:cNvSpPr>
          <p:nvPr/>
        </p:nvSpPr>
        <p:spPr bwMode="auto">
          <a:xfrm>
            <a:off x="6889750" y="4206875"/>
            <a:ext cx="457200" cy="304800"/>
          </a:xfrm>
          <a:prstGeom prst="line">
            <a:avLst/>
          </a:prstGeom>
          <a:noFill/>
          <a:ln w="9525">
            <a:solidFill>
              <a:srgbClr val="663300"/>
            </a:solidFill>
            <a:round/>
            <a:headEnd/>
            <a:tailEnd/>
          </a:ln>
        </p:spPr>
        <p:txBody>
          <a:bodyPr/>
          <a:lstStyle/>
          <a:p>
            <a:endParaRPr lang="en-US"/>
          </a:p>
        </p:txBody>
      </p:sp>
      <p:sp>
        <p:nvSpPr>
          <p:cNvPr id="12335" name="Line 64"/>
          <p:cNvSpPr>
            <a:spLocks noChangeShapeType="1"/>
          </p:cNvSpPr>
          <p:nvPr/>
        </p:nvSpPr>
        <p:spPr bwMode="auto">
          <a:xfrm>
            <a:off x="7423150" y="4130675"/>
            <a:ext cx="76200" cy="304800"/>
          </a:xfrm>
          <a:prstGeom prst="line">
            <a:avLst/>
          </a:prstGeom>
          <a:noFill/>
          <a:ln w="9525">
            <a:solidFill>
              <a:srgbClr val="663300"/>
            </a:solidFill>
            <a:round/>
            <a:headEnd/>
            <a:tailEnd/>
          </a:ln>
        </p:spPr>
        <p:txBody>
          <a:bodyPr/>
          <a:lstStyle/>
          <a:p>
            <a:endParaRPr lang="en-US"/>
          </a:p>
        </p:txBody>
      </p:sp>
      <p:sp>
        <p:nvSpPr>
          <p:cNvPr id="12336" name="Line 65"/>
          <p:cNvSpPr>
            <a:spLocks noChangeShapeType="1"/>
          </p:cNvSpPr>
          <p:nvPr/>
        </p:nvSpPr>
        <p:spPr bwMode="auto">
          <a:xfrm flipV="1">
            <a:off x="7042150" y="4587875"/>
            <a:ext cx="228600" cy="76200"/>
          </a:xfrm>
          <a:prstGeom prst="line">
            <a:avLst/>
          </a:prstGeom>
          <a:noFill/>
          <a:ln w="9525">
            <a:solidFill>
              <a:srgbClr val="663300"/>
            </a:solidFill>
            <a:round/>
            <a:headEnd/>
            <a:tailEnd/>
          </a:ln>
        </p:spPr>
        <p:txBody>
          <a:bodyPr/>
          <a:lstStyle/>
          <a:p>
            <a:endParaRPr lang="en-US"/>
          </a:p>
        </p:txBody>
      </p:sp>
      <p:sp>
        <p:nvSpPr>
          <p:cNvPr id="12337" name="Line 66"/>
          <p:cNvSpPr>
            <a:spLocks noChangeShapeType="1"/>
          </p:cNvSpPr>
          <p:nvPr/>
        </p:nvSpPr>
        <p:spPr bwMode="auto">
          <a:xfrm flipH="1">
            <a:off x="7423150" y="3444875"/>
            <a:ext cx="381000" cy="381000"/>
          </a:xfrm>
          <a:prstGeom prst="line">
            <a:avLst/>
          </a:prstGeom>
          <a:noFill/>
          <a:ln w="9525">
            <a:solidFill>
              <a:srgbClr val="663300"/>
            </a:solidFill>
            <a:round/>
            <a:headEnd/>
            <a:tailEnd/>
          </a:ln>
        </p:spPr>
        <p:txBody>
          <a:bodyPr/>
          <a:lstStyle/>
          <a:p>
            <a:endParaRPr lang="en-US"/>
          </a:p>
        </p:txBody>
      </p:sp>
      <p:sp>
        <p:nvSpPr>
          <p:cNvPr id="12338" name="Text Box 68"/>
          <p:cNvSpPr txBox="1">
            <a:spLocks noChangeArrowheads="1"/>
          </p:cNvSpPr>
          <p:nvPr/>
        </p:nvSpPr>
        <p:spPr bwMode="auto">
          <a:xfrm>
            <a:off x="5638800" y="4876800"/>
            <a:ext cx="438150" cy="244475"/>
          </a:xfrm>
          <a:prstGeom prst="rect">
            <a:avLst/>
          </a:prstGeom>
          <a:noFill/>
          <a:ln w="12700">
            <a:noFill/>
            <a:miter lim="800000"/>
            <a:headEnd/>
            <a:tailEnd/>
          </a:ln>
        </p:spPr>
        <p:txBody>
          <a:bodyPr wrap="none" anchor="ctr">
            <a:spAutoFit/>
          </a:bodyPr>
          <a:lstStyle/>
          <a:p>
            <a:pPr algn="ctr">
              <a:spcBef>
                <a:spcPct val="50000"/>
              </a:spcBef>
            </a:pPr>
            <a:r>
              <a:rPr lang="en-US" altLang="ja-JP" sz="1000">
                <a:solidFill>
                  <a:srgbClr val="663300"/>
                </a:solidFill>
                <a:ea typeface="ＭＳ Ｐゴシック"/>
                <a:cs typeface="ＭＳ Ｐゴシック"/>
              </a:rPr>
              <a:t>TCA</a:t>
            </a:r>
          </a:p>
        </p:txBody>
      </p:sp>
      <p:sp>
        <p:nvSpPr>
          <p:cNvPr id="12339" name="Text Box 69"/>
          <p:cNvSpPr txBox="1">
            <a:spLocks noChangeArrowheads="1"/>
          </p:cNvSpPr>
          <p:nvPr/>
        </p:nvSpPr>
        <p:spPr bwMode="auto">
          <a:xfrm>
            <a:off x="5213350" y="5502275"/>
            <a:ext cx="487363" cy="244475"/>
          </a:xfrm>
          <a:prstGeom prst="rect">
            <a:avLst/>
          </a:prstGeom>
          <a:noFill/>
          <a:ln w="12700">
            <a:noFill/>
            <a:miter lim="800000"/>
            <a:headEnd/>
            <a:tailEnd/>
          </a:ln>
        </p:spPr>
        <p:txBody>
          <a:bodyPr wrap="none" anchor="ctr">
            <a:spAutoFit/>
          </a:bodyPr>
          <a:lstStyle/>
          <a:p>
            <a:pPr algn="ctr">
              <a:spcBef>
                <a:spcPct val="50000"/>
              </a:spcBef>
            </a:pPr>
            <a:r>
              <a:rPr lang="en-US" altLang="ja-JP" sz="1000">
                <a:solidFill>
                  <a:srgbClr val="663300"/>
                </a:solidFill>
                <a:ea typeface="ＭＳ Ｐゴシック"/>
                <a:cs typeface="ＭＳ Ｐゴシック"/>
              </a:rPr>
              <a:t>RAID</a:t>
            </a:r>
          </a:p>
        </p:txBody>
      </p:sp>
      <p:sp>
        <p:nvSpPr>
          <p:cNvPr id="12340" name="Line 70"/>
          <p:cNvSpPr>
            <a:spLocks noChangeShapeType="1"/>
          </p:cNvSpPr>
          <p:nvPr/>
        </p:nvSpPr>
        <p:spPr bwMode="auto">
          <a:xfrm flipV="1">
            <a:off x="5975350" y="4740275"/>
            <a:ext cx="762000" cy="381000"/>
          </a:xfrm>
          <a:prstGeom prst="line">
            <a:avLst/>
          </a:prstGeom>
          <a:noFill/>
          <a:ln w="9525">
            <a:solidFill>
              <a:srgbClr val="663300"/>
            </a:solidFill>
            <a:round/>
            <a:headEnd/>
            <a:tailEnd/>
          </a:ln>
        </p:spPr>
        <p:txBody>
          <a:bodyPr/>
          <a:lstStyle/>
          <a:p>
            <a:endParaRPr lang="en-US"/>
          </a:p>
        </p:txBody>
      </p:sp>
      <p:sp>
        <p:nvSpPr>
          <p:cNvPr id="12341" name="Line 71"/>
          <p:cNvSpPr>
            <a:spLocks noChangeShapeType="1"/>
          </p:cNvSpPr>
          <p:nvPr/>
        </p:nvSpPr>
        <p:spPr bwMode="auto">
          <a:xfrm flipV="1">
            <a:off x="5975350" y="4816475"/>
            <a:ext cx="762000" cy="381000"/>
          </a:xfrm>
          <a:prstGeom prst="line">
            <a:avLst/>
          </a:prstGeom>
          <a:noFill/>
          <a:ln w="9525">
            <a:solidFill>
              <a:srgbClr val="663300"/>
            </a:solidFill>
            <a:round/>
            <a:headEnd/>
            <a:tailEnd/>
          </a:ln>
        </p:spPr>
        <p:txBody>
          <a:bodyPr/>
          <a:lstStyle/>
          <a:p>
            <a:endParaRPr lang="en-US"/>
          </a:p>
        </p:txBody>
      </p:sp>
      <p:sp>
        <p:nvSpPr>
          <p:cNvPr id="12342" name="Line 72"/>
          <p:cNvSpPr>
            <a:spLocks noChangeShapeType="1"/>
          </p:cNvSpPr>
          <p:nvPr/>
        </p:nvSpPr>
        <p:spPr bwMode="auto">
          <a:xfrm>
            <a:off x="7499350" y="4740275"/>
            <a:ext cx="0" cy="457200"/>
          </a:xfrm>
          <a:prstGeom prst="line">
            <a:avLst/>
          </a:prstGeom>
          <a:noFill/>
          <a:ln w="9525">
            <a:solidFill>
              <a:srgbClr val="663300"/>
            </a:solidFill>
            <a:round/>
            <a:headEnd/>
            <a:tailEnd/>
          </a:ln>
        </p:spPr>
        <p:txBody>
          <a:bodyPr/>
          <a:lstStyle/>
          <a:p>
            <a:endParaRPr lang="en-US"/>
          </a:p>
        </p:txBody>
      </p:sp>
      <p:sp>
        <p:nvSpPr>
          <p:cNvPr id="12343" name="Line 73"/>
          <p:cNvSpPr>
            <a:spLocks noChangeShapeType="1"/>
          </p:cNvSpPr>
          <p:nvPr/>
        </p:nvSpPr>
        <p:spPr bwMode="auto">
          <a:xfrm>
            <a:off x="7499350" y="5578475"/>
            <a:ext cx="0" cy="228600"/>
          </a:xfrm>
          <a:prstGeom prst="line">
            <a:avLst/>
          </a:prstGeom>
          <a:noFill/>
          <a:ln w="9525">
            <a:solidFill>
              <a:srgbClr val="663300"/>
            </a:solidFill>
            <a:round/>
            <a:headEnd/>
            <a:tailEnd/>
          </a:ln>
        </p:spPr>
        <p:txBody>
          <a:bodyPr/>
          <a:lstStyle/>
          <a:p>
            <a:endParaRPr lang="en-US"/>
          </a:p>
        </p:txBody>
      </p:sp>
      <p:sp>
        <p:nvSpPr>
          <p:cNvPr id="199754" name="Freeform 74"/>
          <p:cNvSpPr>
            <a:spLocks/>
          </p:cNvSpPr>
          <p:nvPr/>
        </p:nvSpPr>
        <p:spPr bwMode="auto">
          <a:xfrm>
            <a:off x="7118350" y="5730875"/>
            <a:ext cx="914400" cy="609600"/>
          </a:xfrm>
          <a:custGeom>
            <a:avLst/>
            <a:gdLst/>
            <a:ahLst/>
            <a:cxnLst>
              <a:cxn ang="0">
                <a:pos x="336" y="372"/>
              </a:cxn>
              <a:cxn ang="0">
                <a:pos x="1069" y="181"/>
              </a:cxn>
              <a:cxn ang="0">
                <a:pos x="1684" y="133"/>
              </a:cxn>
              <a:cxn ang="0">
                <a:pos x="2208" y="118"/>
              </a:cxn>
              <a:cxn ang="0">
                <a:pos x="2814" y="180"/>
              </a:cxn>
              <a:cxn ang="0">
                <a:pos x="3064" y="392"/>
              </a:cxn>
              <a:cxn ang="0">
                <a:pos x="2754" y="704"/>
              </a:cxn>
              <a:cxn ang="0">
                <a:pos x="2114" y="850"/>
              </a:cxn>
              <a:cxn ang="0">
                <a:pos x="1244" y="896"/>
              </a:cxn>
              <a:cxn ang="0">
                <a:pos x="478" y="814"/>
              </a:cxn>
              <a:cxn ang="0">
                <a:pos x="176" y="610"/>
              </a:cxn>
              <a:cxn ang="0">
                <a:pos x="336" y="372"/>
              </a:cxn>
            </a:cxnLst>
            <a:rect l="0" t="0" r="r" b="b"/>
            <a:pathLst>
              <a:path w="3310" h="1086">
                <a:moveTo>
                  <a:pt x="336" y="372"/>
                </a:moveTo>
                <a:cubicBezTo>
                  <a:pt x="334" y="98"/>
                  <a:pt x="1016" y="130"/>
                  <a:pt x="1069" y="181"/>
                </a:cubicBezTo>
                <a:cubicBezTo>
                  <a:pt x="1285" y="22"/>
                  <a:pt x="1513" y="100"/>
                  <a:pt x="1684" y="133"/>
                </a:cubicBezTo>
                <a:cubicBezTo>
                  <a:pt x="1904" y="6"/>
                  <a:pt x="2100" y="68"/>
                  <a:pt x="2208" y="118"/>
                </a:cubicBezTo>
                <a:cubicBezTo>
                  <a:pt x="2248" y="68"/>
                  <a:pt x="2680" y="0"/>
                  <a:pt x="2814" y="180"/>
                </a:cubicBezTo>
                <a:cubicBezTo>
                  <a:pt x="3018" y="208"/>
                  <a:pt x="3166" y="288"/>
                  <a:pt x="3064" y="392"/>
                </a:cubicBezTo>
                <a:cubicBezTo>
                  <a:pt x="3310" y="520"/>
                  <a:pt x="3072" y="680"/>
                  <a:pt x="2754" y="704"/>
                </a:cubicBezTo>
                <a:cubicBezTo>
                  <a:pt x="2722" y="812"/>
                  <a:pt x="2506" y="922"/>
                  <a:pt x="2114" y="850"/>
                </a:cubicBezTo>
                <a:cubicBezTo>
                  <a:pt x="2024" y="910"/>
                  <a:pt x="1756" y="1086"/>
                  <a:pt x="1244" y="896"/>
                </a:cubicBezTo>
                <a:cubicBezTo>
                  <a:pt x="1018" y="938"/>
                  <a:pt x="732" y="972"/>
                  <a:pt x="478" y="814"/>
                </a:cubicBezTo>
                <a:cubicBezTo>
                  <a:pt x="146" y="812"/>
                  <a:pt x="52" y="766"/>
                  <a:pt x="176" y="610"/>
                </a:cubicBezTo>
                <a:cubicBezTo>
                  <a:pt x="36" y="548"/>
                  <a:pt x="0" y="364"/>
                  <a:pt x="336" y="372"/>
                </a:cubicBezTo>
                <a:close/>
              </a:path>
            </a:pathLst>
          </a:custGeom>
          <a:gradFill rotWithShape="0">
            <a:gsLst>
              <a:gs pos="0">
                <a:srgbClr val="CCCCFF"/>
              </a:gs>
              <a:gs pos="50000">
                <a:srgbClr val="CCCCFF">
                  <a:gamma/>
                  <a:tint val="23922"/>
                  <a:invGamma/>
                </a:srgbClr>
              </a:gs>
              <a:gs pos="100000">
                <a:srgbClr val="CCCCFF"/>
              </a:gs>
            </a:gsLst>
            <a:lin ang="18900000" scaled="1"/>
          </a:gradFill>
          <a:ln w="12700" cap="flat" cmpd="sng">
            <a:solidFill>
              <a:srgbClr val="CCCCFF"/>
            </a:solidFill>
            <a:prstDash val="solid"/>
            <a:round/>
            <a:headEnd type="none" w="med" len="med"/>
            <a:tailEnd type="none" w="med" len="med"/>
          </a:ln>
          <a:effectLst>
            <a:outerShdw dist="53882" dir="2700000" algn="ctr" rotWithShape="0">
              <a:schemeClr val="bg2"/>
            </a:outerShdw>
          </a:effectLst>
        </p:spPr>
        <p:txBody>
          <a:bodyPr anchor="ctr">
            <a:spAutoFit/>
          </a:bodyPr>
          <a:lstStyle/>
          <a:p>
            <a:pPr>
              <a:defRPr/>
            </a:pPr>
            <a:endParaRPr lang="ja-JP" altLang="en-US">
              <a:ea typeface="ＭＳ Ｐゴシック" charset="-128"/>
            </a:endParaRPr>
          </a:p>
        </p:txBody>
      </p:sp>
      <p:sp>
        <p:nvSpPr>
          <p:cNvPr id="12345" name="Text Box 75"/>
          <p:cNvSpPr txBox="1">
            <a:spLocks noChangeArrowheads="1"/>
          </p:cNvSpPr>
          <p:nvPr/>
        </p:nvSpPr>
        <p:spPr bwMode="auto">
          <a:xfrm>
            <a:off x="7219950" y="5883275"/>
            <a:ext cx="660400" cy="244475"/>
          </a:xfrm>
          <a:prstGeom prst="rect">
            <a:avLst/>
          </a:prstGeom>
          <a:noFill/>
          <a:ln w="12700">
            <a:noFill/>
            <a:miter lim="800000"/>
            <a:headEnd/>
            <a:tailEnd/>
          </a:ln>
        </p:spPr>
        <p:txBody>
          <a:bodyPr wrap="none" anchor="ctr">
            <a:spAutoFit/>
          </a:bodyPr>
          <a:lstStyle/>
          <a:p>
            <a:pPr algn="ctr">
              <a:spcBef>
                <a:spcPct val="50000"/>
              </a:spcBef>
            </a:pPr>
            <a:r>
              <a:rPr lang="en-US" altLang="ja-JP" sz="1000">
                <a:solidFill>
                  <a:srgbClr val="663300"/>
                </a:solidFill>
                <a:ea typeface="ＭＳ Ｐゴシック"/>
                <a:cs typeface="ＭＳ Ｐゴシック"/>
              </a:rPr>
              <a:t>Ethernet</a:t>
            </a:r>
          </a:p>
        </p:txBody>
      </p:sp>
      <p:sp>
        <p:nvSpPr>
          <p:cNvPr id="12346" name="Text Box 76"/>
          <p:cNvSpPr txBox="1">
            <a:spLocks noChangeArrowheads="1"/>
          </p:cNvSpPr>
          <p:nvPr/>
        </p:nvSpPr>
        <p:spPr bwMode="auto">
          <a:xfrm>
            <a:off x="7880350" y="4968875"/>
            <a:ext cx="682625" cy="244475"/>
          </a:xfrm>
          <a:prstGeom prst="rect">
            <a:avLst/>
          </a:prstGeom>
          <a:noFill/>
          <a:ln w="12700">
            <a:noFill/>
            <a:miter lim="800000"/>
            <a:headEnd/>
            <a:tailEnd/>
          </a:ln>
        </p:spPr>
        <p:txBody>
          <a:bodyPr wrap="none" anchor="ctr">
            <a:spAutoFit/>
          </a:bodyPr>
          <a:lstStyle/>
          <a:p>
            <a:pPr algn="ctr">
              <a:spcBef>
                <a:spcPct val="50000"/>
              </a:spcBef>
            </a:pPr>
            <a:r>
              <a:rPr lang="en-US" altLang="ja-JP" sz="1000">
                <a:solidFill>
                  <a:srgbClr val="663300"/>
                </a:solidFill>
                <a:ea typeface="ＭＳ Ｐゴシック"/>
                <a:cs typeface="ＭＳ Ｐゴシック"/>
              </a:rPr>
              <a:t>Gateway</a:t>
            </a:r>
          </a:p>
        </p:txBody>
      </p:sp>
      <p:sp>
        <p:nvSpPr>
          <p:cNvPr id="12347" name="Line 77"/>
          <p:cNvSpPr>
            <a:spLocks noChangeShapeType="1"/>
          </p:cNvSpPr>
          <p:nvPr/>
        </p:nvSpPr>
        <p:spPr bwMode="auto">
          <a:xfrm>
            <a:off x="7575550" y="4664075"/>
            <a:ext cx="609600" cy="381000"/>
          </a:xfrm>
          <a:prstGeom prst="line">
            <a:avLst/>
          </a:prstGeom>
          <a:noFill/>
          <a:ln w="9525">
            <a:solidFill>
              <a:srgbClr val="663300"/>
            </a:solidFill>
            <a:round/>
            <a:headEnd/>
            <a:tailEnd/>
          </a:ln>
        </p:spPr>
        <p:txBody>
          <a:bodyPr/>
          <a:lstStyle/>
          <a:p>
            <a:endParaRPr lang="en-US"/>
          </a:p>
        </p:txBody>
      </p:sp>
      <p:sp>
        <p:nvSpPr>
          <p:cNvPr id="199758" name="Freeform 78"/>
          <p:cNvSpPr>
            <a:spLocks/>
          </p:cNvSpPr>
          <p:nvPr/>
        </p:nvSpPr>
        <p:spPr bwMode="auto">
          <a:xfrm>
            <a:off x="8108950" y="5426075"/>
            <a:ext cx="914400" cy="609600"/>
          </a:xfrm>
          <a:custGeom>
            <a:avLst/>
            <a:gdLst/>
            <a:ahLst/>
            <a:cxnLst>
              <a:cxn ang="0">
                <a:pos x="336" y="372"/>
              </a:cxn>
              <a:cxn ang="0">
                <a:pos x="1069" y="181"/>
              </a:cxn>
              <a:cxn ang="0">
                <a:pos x="1684" y="133"/>
              </a:cxn>
              <a:cxn ang="0">
                <a:pos x="2208" y="118"/>
              </a:cxn>
              <a:cxn ang="0">
                <a:pos x="2814" y="180"/>
              </a:cxn>
              <a:cxn ang="0">
                <a:pos x="3064" y="392"/>
              </a:cxn>
              <a:cxn ang="0">
                <a:pos x="2754" y="704"/>
              </a:cxn>
              <a:cxn ang="0">
                <a:pos x="2114" y="850"/>
              </a:cxn>
              <a:cxn ang="0">
                <a:pos x="1244" y="896"/>
              </a:cxn>
              <a:cxn ang="0">
                <a:pos x="478" y="814"/>
              </a:cxn>
              <a:cxn ang="0">
                <a:pos x="176" y="610"/>
              </a:cxn>
              <a:cxn ang="0">
                <a:pos x="336" y="372"/>
              </a:cxn>
            </a:cxnLst>
            <a:rect l="0" t="0" r="r" b="b"/>
            <a:pathLst>
              <a:path w="3310" h="1086">
                <a:moveTo>
                  <a:pt x="336" y="372"/>
                </a:moveTo>
                <a:cubicBezTo>
                  <a:pt x="334" y="98"/>
                  <a:pt x="1016" y="130"/>
                  <a:pt x="1069" y="181"/>
                </a:cubicBezTo>
                <a:cubicBezTo>
                  <a:pt x="1285" y="22"/>
                  <a:pt x="1513" y="100"/>
                  <a:pt x="1684" y="133"/>
                </a:cubicBezTo>
                <a:cubicBezTo>
                  <a:pt x="1904" y="6"/>
                  <a:pt x="2100" y="68"/>
                  <a:pt x="2208" y="118"/>
                </a:cubicBezTo>
                <a:cubicBezTo>
                  <a:pt x="2248" y="68"/>
                  <a:pt x="2680" y="0"/>
                  <a:pt x="2814" y="180"/>
                </a:cubicBezTo>
                <a:cubicBezTo>
                  <a:pt x="3018" y="208"/>
                  <a:pt x="3166" y="288"/>
                  <a:pt x="3064" y="392"/>
                </a:cubicBezTo>
                <a:cubicBezTo>
                  <a:pt x="3310" y="520"/>
                  <a:pt x="3072" y="680"/>
                  <a:pt x="2754" y="704"/>
                </a:cubicBezTo>
                <a:cubicBezTo>
                  <a:pt x="2722" y="812"/>
                  <a:pt x="2506" y="922"/>
                  <a:pt x="2114" y="850"/>
                </a:cubicBezTo>
                <a:cubicBezTo>
                  <a:pt x="2024" y="910"/>
                  <a:pt x="1756" y="1086"/>
                  <a:pt x="1244" y="896"/>
                </a:cubicBezTo>
                <a:cubicBezTo>
                  <a:pt x="1018" y="938"/>
                  <a:pt x="732" y="972"/>
                  <a:pt x="478" y="814"/>
                </a:cubicBezTo>
                <a:cubicBezTo>
                  <a:pt x="146" y="812"/>
                  <a:pt x="52" y="766"/>
                  <a:pt x="176" y="610"/>
                </a:cubicBezTo>
                <a:cubicBezTo>
                  <a:pt x="36" y="548"/>
                  <a:pt x="0" y="364"/>
                  <a:pt x="336" y="372"/>
                </a:cubicBezTo>
                <a:close/>
              </a:path>
            </a:pathLst>
          </a:custGeom>
          <a:gradFill rotWithShape="0">
            <a:gsLst>
              <a:gs pos="0">
                <a:srgbClr val="CCCCFF"/>
              </a:gs>
              <a:gs pos="50000">
                <a:srgbClr val="CCCCFF">
                  <a:gamma/>
                  <a:tint val="23922"/>
                  <a:invGamma/>
                </a:srgbClr>
              </a:gs>
              <a:gs pos="100000">
                <a:srgbClr val="CCCCFF"/>
              </a:gs>
            </a:gsLst>
            <a:lin ang="18900000" scaled="1"/>
          </a:gradFill>
          <a:ln w="12700" cap="flat" cmpd="sng">
            <a:solidFill>
              <a:srgbClr val="CCCCFF"/>
            </a:solidFill>
            <a:prstDash val="solid"/>
            <a:round/>
            <a:headEnd type="none" w="med" len="med"/>
            <a:tailEnd type="none" w="med" len="med"/>
          </a:ln>
          <a:effectLst>
            <a:outerShdw dist="53882" dir="2700000" algn="ctr" rotWithShape="0">
              <a:schemeClr val="bg2"/>
            </a:outerShdw>
          </a:effectLst>
        </p:spPr>
        <p:txBody>
          <a:bodyPr anchor="ctr">
            <a:spAutoFit/>
          </a:bodyPr>
          <a:lstStyle/>
          <a:p>
            <a:pPr>
              <a:defRPr/>
            </a:pPr>
            <a:endParaRPr lang="ja-JP" altLang="en-US">
              <a:ea typeface="ＭＳ Ｐゴシック" charset="-128"/>
            </a:endParaRPr>
          </a:p>
        </p:txBody>
      </p:sp>
      <p:sp>
        <p:nvSpPr>
          <p:cNvPr id="12349" name="Line 79"/>
          <p:cNvSpPr>
            <a:spLocks noChangeShapeType="1"/>
          </p:cNvSpPr>
          <p:nvPr/>
        </p:nvSpPr>
        <p:spPr bwMode="auto">
          <a:xfrm>
            <a:off x="8489950" y="5349875"/>
            <a:ext cx="152400" cy="152400"/>
          </a:xfrm>
          <a:prstGeom prst="line">
            <a:avLst/>
          </a:prstGeom>
          <a:noFill/>
          <a:ln w="9525">
            <a:solidFill>
              <a:srgbClr val="663300"/>
            </a:solidFill>
            <a:round/>
            <a:headEnd/>
            <a:tailEnd/>
          </a:ln>
        </p:spPr>
        <p:txBody>
          <a:bodyPr/>
          <a:lstStyle/>
          <a:p>
            <a:endParaRPr lang="en-US"/>
          </a:p>
        </p:txBody>
      </p:sp>
      <p:sp>
        <p:nvSpPr>
          <p:cNvPr id="12350" name="Text Box 80"/>
          <p:cNvSpPr txBox="1">
            <a:spLocks noChangeArrowheads="1"/>
          </p:cNvSpPr>
          <p:nvPr/>
        </p:nvSpPr>
        <p:spPr bwMode="auto">
          <a:xfrm>
            <a:off x="8188325" y="5486400"/>
            <a:ext cx="654050" cy="396875"/>
          </a:xfrm>
          <a:prstGeom prst="rect">
            <a:avLst/>
          </a:prstGeom>
          <a:noFill/>
          <a:ln w="12700">
            <a:noFill/>
            <a:miter lim="800000"/>
            <a:headEnd/>
            <a:tailEnd/>
          </a:ln>
        </p:spPr>
        <p:txBody>
          <a:bodyPr wrap="none" anchor="ctr">
            <a:spAutoFit/>
          </a:bodyPr>
          <a:lstStyle/>
          <a:p>
            <a:pPr algn="ctr">
              <a:spcBef>
                <a:spcPct val="50000"/>
              </a:spcBef>
            </a:pPr>
            <a:r>
              <a:rPr lang="en-US" altLang="ja-JP" sz="1000">
                <a:solidFill>
                  <a:srgbClr val="663300"/>
                </a:solidFill>
                <a:ea typeface="ＭＳ Ｐゴシック"/>
                <a:cs typeface="ＭＳ Ｐゴシック"/>
              </a:rPr>
              <a:t>Fibre</a:t>
            </a:r>
            <a:br>
              <a:rPr lang="en-US" altLang="ja-JP" sz="1000">
                <a:solidFill>
                  <a:srgbClr val="663300"/>
                </a:solidFill>
                <a:ea typeface="ＭＳ Ｐゴシック"/>
                <a:cs typeface="ＭＳ Ｐゴシック"/>
              </a:rPr>
            </a:br>
            <a:r>
              <a:rPr lang="en-US" altLang="ja-JP" sz="1000">
                <a:solidFill>
                  <a:srgbClr val="663300"/>
                </a:solidFill>
                <a:ea typeface="ＭＳ Ｐゴシック"/>
                <a:cs typeface="ＭＳ Ｐゴシック"/>
              </a:rPr>
              <a:t>Channel</a:t>
            </a:r>
          </a:p>
        </p:txBody>
      </p:sp>
      <p:pic>
        <p:nvPicPr>
          <p:cNvPr id="12351" name="Picture 81"/>
          <p:cNvPicPr>
            <a:picLocks noChangeAspect="1" noChangeArrowheads="1"/>
          </p:cNvPicPr>
          <p:nvPr/>
        </p:nvPicPr>
        <p:blipFill>
          <a:blip r:embed="rId9" cstate="print"/>
          <a:srcRect/>
          <a:stretch>
            <a:fillRect/>
          </a:stretch>
        </p:blipFill>
        <p:spPr bwMode="auto">
          <a:xfrm>
            <a:off x="6681788" y="1887538"/>
            <a:ext cx="887412" cy="990600"/>
          </a:xfrm>
          <a:prstGeom prst="rect">
            <a:avLst/>
          </a:prstGeom>
          <a:noFill/>
          <a:ln w="9525">
            <a:noFill/>
            <a:miter lim="800000"/>
            <a:headEnd/>
            <a:tailEnd/>
          </a:ln>
        </p:spPr>
      </p:pic>
      <p:sp>
        <p:nvSpPr>
          <p:cNvPr id="12352" name="Text Box 83"/>
          <p:cNvSpPr txBox="1">
            <a:spLocks noChangeArrowheads="1"/>
          </p:cNvSpPr>
          <p:nvPr/>
        </p:nvSpPr>
        <p:spPr bwMode="auto">
          <a:xfrm>
            <a:off x="5486400" y="3733800"/>
            <a:ext cx="452438" cy="244475"/>
          </a:xfrm>
          <a:prstGeom prst="rect">
            <a:avLst/>
          </a:prstGeom>
          <a:noFill/>
          <a:ln w="12700">
            <a:noFill/>
            <a:miter lim="800000"/>
            <a:headEnd/>
            <a:tailEnd/>
          </a:ln>
        </p:spPr>
        <p:txBody>
          <a:bodyPr wrap="none" anchor="ctr">
            <a:spAutoFit/>
          </a:bodyPr>
          <a:lstStyle/>
          <a:p>
            <a:pPr algn="ctr">
              <a:spcBef>
                <a:spcPct val="50000"/>
              </a:spcBef>
            </a:pPr>
            <a:r>
              <a:rPr lang="en-US" altLang="ja-JP" sz="1000">
                <a:solidFill>
                  <a:srgbClr val="663300"/>
                </a:solidFill>
                <a:ea typeface="ＭＳ Ｐゴシック"/>
                <a:cs typeface="ＭＳ Ｐゴシック"/>
              </a:rPr>
              <a:t>HCA</a:t>
            </a:r>
          </a:p>
        </p:txBody>
      </p:sp>
      <p:sp>
        <p:nvSpPr>
          <p:cNvPr id="12353" name="Text Box 84"/>
          <p:cNvSpPr txBox="1">
            <a:spLocks noChangeArrowheads="1"/>
          </p:cNvSpPr>
          <p:nvPr/>
        </p:nvSpPr>
        <p:spPr bwMode="auto">
          <a:xfrm>
            <a:off x="5562600" y="4465638"/>
            <a:ext cx="533400" cy="317500"/>
          </a:xfrm>
          <a:prstGeom prst="rect">
            <a:avLst/>
          </a:prstGeom>
          <a:solidFill>
            <a:srgbClr val="C0C0C0"/>
          </a:solidFill>
          <a:ln w="12700">
            <a:solidFill>
              <a:schemeClr val="tx1"/>
            </a:solidFill>
            <a:miter lim="800000"/>
            <a:headEnd/>
            <a:tailEnd/>
          </a:ln>
        </p:spPr>
        <p:txBody>
          <a:bodyPr lIns="0" tIns="0" rIns="0" bIns="0" anchor="ctr">
            <a:spAutoFit/>
          </a:bodyPr>
          <a:lstStyle/>
          <a:p>
            <a:pPr algn="ctr">
              <a:spcBef>
                <a:spcPct val="50000"/>
              </a:spcBef>
            </a:pPr>
            <a:r>
              <a:rPr lang="en-US" altLang="ja-JP" sz="1000">
                <a:solidFill>
                  <a:srgbClr val="663300"/>
                </a:solidFill>
                <a:ea typeface="ＭＳ Ｐゴシック"/>
                <a:cs typeface="ＭＳ Ｐゴシック"/>
              </a:rPr>
              <a:t>Subnet </a:t>
            </a:r>
            <a:br>
              <a:rPr lang="en-US" altLang="ja-JP" sz="1000">
                <a:solidFill>
                  <a:srgbClr val="663300"/>
                </a:solidFill>
                <a:ea typeface="ＭＳ Ｐゴシック"/>
                <a:cs typeface="ＭＳ Ｐゴシック"/>
              </a:rPr>
            </a:br>
            <a:r>
              <a:rPr lang="en-US" altLang="ja-JP" sz="1000">
                <a:solidFill>
                  <a:srgbClr val="663300"/>
                </a:solidFill>
                <a:ea typeface="ＭＳ Ｐゴシック"/>
                <a:cs typeface="ＭＳ Ｐゴシック"/>
              </a:rPr>
              <a:t>Manager</a:t>
            </a:r>
          </a:p>
        </p:txBody>
      </p:sp>
      <p:pic>
        <p:nvPicPr>
          <p:cNvPr id="12354" name="Picture 67" descr="QLAZZOO"/>
          <p:cNvPicPr>
            <a:picLocks noChangeAspect="1" noChangeArrowheads="1"/>
          </p:cNvPicPr>
          <p:nvPr/>
        </p:nvPicPr>
        <p:blipFill>
          <a:blip r:embed="rId8" cstate="print"/>
          <a:srcRect/>
          <a:stretch>
            <a:fillRect/>
          </a:stretch>
        </p:blipFill>
        <p:spPr bwMode="auto">
          <a:xfrm>
            <a:off x="5722938" y="5045075"/>
            <a:ext cx="328612" cy="328613"/>
          </a:xfrm>
          <a:prstGeom prst="rect">
            <a:avLst/>
          </a:prstGeom>
          <a:noFill/>
          <a:ln w="9525">
            <a:noFill/>
            <a:miter lim="800000"/>
            <a:headEnd/>
            <a:tailEnd/>
          </a:ln>
        </p:spPr>
      </p:pic>
      <p:pic>
        <p:nvPicPr>
          <p:cNvPr id="12355" name="Picture 82" descr="QLAZZOO"/>
          <p:cNvPicPr>
            <a:picLocks noChangeAspect="1" noChangeArrowheads="1"/>
          </p:cNvPicPr>
          <p:nvPr/>
        </p:nvPicPr>
        <p:blipFill>
          <a:blip r:embed="rId8" cstate="print"/>
          <a:srcRect/>
          <a:stretch>
            <a:fillRect/>
          </a:stretch>
        </p:blipFill>
        <p:spPr bwMode="auto">
          <a:xfrm>
            <a:off x="5491163" y="3938588"/>
            <a:ext cx="328612" cy="3286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40"/>
          <p:cNvSpPr>
            <a:spLocks noChangeShapeType="1"/>
          </p:cNvSpPr>
          <p:nvPr/>
        </p:nvSpPr>
        <p:spPr bwMode="auto">
          <a:xfrm>
            <a:off x="569913" y="1085850"/>
            <a:ext cx="6350" cy="5138738"/>
          </a:xfrm>
          <a:prstGeom prst="line">
            <a:avLst/>
          </a:prstGeom>
          <a:noFill/>
          <a:ln w="9525">
            <a:solidFill>
              <a:srgbClr val="000000"/>
            </a:solidFill>
            <a:round/>
            <a:headEnd/>
            <a:tailEnd/>
          </a:ln>
        </p:spPr>
        <p:txBody>
          <a:bodyPr/>
          <a:lstStyle/>
          <a:p>
            <a:endParaRPr lang="en-US"/>
          </a:p>
        </p:txBody>
      </p:sp>
      <p:sp>
        <p:nvSpPr>
          <p:cNvPr id="2051" name="Line 52"/>
          <p:cNvSpPr>
            <a:spLocks noChangeShapeType="1"/>
          </p:cNvSpPr>
          <p:nvPr/>
        </p:nvSpPr>
        <p:spPr bwMode="auto">
          <a:xfrm>
            <a:off x="582613" y="6224588"/>
            <a:ext cx="7292975" cy="9525"/>
          </a:xfrm>
          <a:prstGeom prst="line">
            <a:avLst/>
          </a:prstGeom>
          <a:noFill/>
          <a:ln w="9525">
            <a:solidFill>
              <a:srgbClr val="000000"/>
            </a:solidFill>
            <a:round/>
            <a:headEnd/>
            <a:tailEnd type="triangle" w="med" len="med"/>
          </a:ln>
        </p:spPr>
        <p:txBody>
          <a:bodyPr/>
          <a:lstStyle/>
          <a:p>
            <a:endParaRPr lang="en-US"/>
          </a:p>
        </p:txBody>
      </p:sp>
      <p:sp>
        <p:nvSpPr>
          <p:cNvPr id="2052" name="Line 54"/>
          <p:cNvSpPr>
            <a:spLocks noChangeShapeType="1"/>
          </p:cNvSpPr>
          <p:nvPr/>
        </p:nvSpPr>
        <p:spPr bwMode="auto">
          <a:xfrm flipV="1">
            <a:off x="998538" y="6224588"/>
            <a:ext cx="0" cy="39687"/>
          </a:xfrm>
          <a:prstGeom prst="line">
            <a:avLst/>
          </a:prstGeom>
          <a:noFill/>
          <a:ln w="9525">
            <a:solidFill>
              <a:srgbClr val="000000"/>
            </a:solidFill>
            <a:round/>
            <a:headEnd/>
            <a:tailEnd/>
          </a:ln>
        </p:spPr>
        <p:txBody>
          <a:bodyPr/>
          <a:lstStyle/>
          <a:p>
            <a:endParaRPr lang="en-US"/>
          </a:p>
        </p:txBody>
      </p:sp>
      <p:sp>
        <p:nvSpPr>
          <p:cNvPr id="2053" name="Line 55"/>
          <p:cNvSpPr>
            <a:spLocks noChangeShapeType="1"/>
          </p:cNvSpPr>
          <p:nvPr/>
        </p:nvSpPr>
        <p:spPr bwMode="auto">
          <a:xfrm flipV="1">
            <a:off x="1422400" y="6224588"/>
            <a:ext cx="0" cy="39687"/>
          </a:xfrm>
          <a:prstGeom prst="line">
            <a:avLst/>
          </a:prstGeom>
          <a:noFill/>
          <a:ln w="9525">
            <a:solidFill>
              <a:srgbClr val="000000"/>
            </a:solidFill>
            <a:round/>
            <a:headEnd/>
            <a:tailEnd/>
          </a:ln>
        </p:spPr>
        <p:txBody>
          <a:bodyPr/>
          <a:lstStyle/>
          <a:p>
            <a:endParaRPr lang="en-US"/>
          </a:p>
        </p:txBody>
      </p:sp>
      <p:sp>
        <p:nvSpPr>
          <p:cNvPr id="2054" name="Line 56"/>
          <p:cNvSpPr>
            <a:spLocks noChangeShapeType="1"/>
          </p:cNvSpPr>
          <p:nvPr/>
        </p:nvSpPr>
        <p:spPr bwMode="auto">
          <a:xfrm flipH="1" flipV="1">
            <a:off x="1831975" y="6224588"/>
            <a:ext cx="12700" cy="38100"/>
          </a:xfrm>
          <a:prstGeom prst="line">
            <a:avLst/>
          </a:prstGeom>
          <a:noFill/>
          <a:ln w="9525">
            <a:solidFill>
              <a:srgbClr val="000000"/>
            </a:solidFill>
            <a:round/>
            <a:headEnd/>
            <a:tailEnd/>
          </a:ln>
        </p:spPr>
        <p:txBody>
          <a:bodyPr/>
          <a:lstStyle/>
          <a:p>
            <a:endParaRPr lang="en-US"/>
          </a:p>
        </p:txBody>
      </p:sp>
      <p:sp>
        <p:nvSpPr>
          <p:cNvPr id="2055" name="Line 57"/>
          <p:cNvSpPr>
            <a:spLocks noChangeShapeType="1"/>
          </p:cNvSpPr>
          <p:nvPr/>
        </p:nvSpPr>
        <p:spPr bwMode="auto">
          <a:xfrm flipV="1">
            <a:off x="2262188" y="6224588"/>
            <a:ext cx="0" cy="39687"/>
          </a:xfrm>
          <a:prstGeom prst="line">
            <a:avLst/>
          </a:prstGeom>
          <a:noFill/>
          <a:ln w="9525">
            <a:solidFill>
              <a:srgbClr val="000000"/>
            </a:solidFill>
            <a:round/>
            <a:headEnd/>
            <a:tailEnd/>
          </a:ln>
        </p:spPr>
        <p:txBody>
          <a:bodyPr/>
          <a:lstStyle/>
          <a:p>
            <a:endParaRPr lang="en-US"/>
          </a:p>
        </p:txBody>
      </p:sp>
      <p:sp>
        <p:nvSpPr>
          <p:cNvPr id="2056" name="Line 58"/>
          <p:cNvSpPr>
            <a:spLocks noChangeShapeType="1"/>
          </p:cNvSpPr>
          <p:nvPr/>
        </p:nvSpPr>
        <p:spPr bwMode="auto">
          <a:xfrm flipV="1">
            <a:off x="2678113" y="6224588"/>
            <a:ext cx="0" cy="39687"/>
          </a:xfrm>
          <a:prstGeom prst="line">
            <a:avLst/>
          </a:prstGeom>
          <a:noFill/>
          <a:ln w="9525">
            <a:solidFill>
              <a:srgbClr val="000000"/>
            </a:solidFill>
            <a:round/>
            <a:headEnd/>
            <a:tailEnd/>
          </a:ln>
        </p:spPr>
        <p:txBody>
          <a:bodyPr/>
          <a:lstStyle/>
          <a:p>
            <a:endParaRPr lang="en-US"/>
          </a:p>
        </p:txBody>
      </p:sp>
      <p:sp>
        <p:nvSpPr>
          <p:cNvPr id="2057" name="Line 59"/>
          <p:cNvSpPr>
            <a:spLocks noChangeShapeType="1"/>
          </p:cNvSpPr>
          <p:nvPr/>
        </p:nvSpPr>
        <p:spPr bwMode="auto">
          <a:xfrm flipV="1">
            <a:off x="3092450" y="6224588"/>
            <a:ext cx="0" cy="39687"/>
          </a:xfrm>
          <a:prstGeom prst="line">
            <a:avLst/>
          </a:prstGeom>
          <a:noFill/>
          <a:ln w="9525">
            <a:solidFill>
              <a:srgbClr val="000000"/>
            </a:solidFill>
            <a:round/>
            <a:headEnd/>
            <a:tailEnd/>
          </a:ln>
        </p:spPr>
        <p:txBody>
          <a:bodyPr/>
          <a:lstStyle/>
          <a:p>
            <a:endParaRPr lang="en-US"/>
          </a:p>
        </p:txBody>
      </p:sp>
      <p:sp>
        <p:nvSpPr>
          <p:cNvPr id="2058" name="Line 60"/>
          <p:cNvSpPr>
            <a:spLocks noChangeShapeType="1"/>
          </p:cNvSpPr>
          <p:nvPr/>
        </p:nvSpPr>
        <p:spPr bwMode="auto">
          <a:xfrm flipV="1">
            <a:off x="3516313" y="6224588"/>
            <a:ext cx="0" cy="39687"/>
          </a:xfrm>
          <a:prstGeom prst="line">
            <a:avLst/>
          </a:prstGeom>
          <a:noFill/>
          <a:ln w="9525">
            <a:solidFill>
              <a:srgbClr val="000000"/>
            </a:solidFill>
            <a:round/>
            <a:headEnd/>
            <a:tailEnd/>
          </a:ln>
        </p:spPr>
        <p:txBody>
          <a:bodyPr/>
          <a:lstStyle/>
          <a:p>
            <a:endParaRPr lang="en-US"/>
          </a:p>
        </p:txBody>
      </p:sp>
      <p:sp>
        <p:nvSpPr>
          <p:cNvPr id="2059" name="Line 61"/>
          <p:cNvSpPr>
            <a:spLocks noChangeShapeType="1"/>
          </p:cNvSpPr>
          <p:nvPr/>
        </p:nvSpPr>
        <p:spPr bwMode="auto">
          <a:xfrm flipV="1">
            <a:off x="3930650" y="6224588"/>
            <a:ext cx="0" cy="39687"/>
          </a:xfrm>
          <a:prstGeom prst="line">
            <a:avLst/>
          </a:prstGeom>
          <a:noFill/>
          <a:ln w="9525">
            <a:solidFill>
              <a:srgbClr val="000000"/>
            </a:solidFill>
            <a:round/>
            <a:headEnd/>
            <a:tailEnd/>
          </a:ln>
        </p:spPr>
        <p:txBody>
          <a:bodyPr/>
          <a:lstStyle/>
          <a:p>
            <a:endParaRPr lang="en-US"/>
          </a:p>
        </p:txBody>
      </p:sp>
      <p:sp>
        <p:nvSpPr>
          <p:cNvPr id="2060" name="Line 62"/>
          <p:cNvSpPr>
            <a:spLocks noChangeShapeType="1"/>
          </p:cNvSpPr>
          <p:nvPr/>
        </p:nvSpPr>
        <p:spPr bwMode="auto">
          <a:xfrm flipV="1">
            <a:off x="4348163" y="6224588"/>
            <a:ext cx="0" cy="39687"/>
          </a:xfrm>
          <a:prstGeom prst="line">
            <a:avLst/>
          </a:prstGeom>
          <a:noFill/>
          <a:ln w="9525">
            <a:solidFill>
              <a:srgbClr val="000000"/>
            </a:solidFill>
            <a:round/>
            <a:headEnd/>
            <a:tailEnd/>
          </a:ln>
        </p:spPr>
        <p:txBody>
          <a:bodyPr/>
          <a:lstStyle/>
          <a:p>
            <a:endParaRPr lang="en-US"/>
          </a:p>
        </p:txBody>
      </p:sp>
      <p:sp>
        <p:nvSpPr>
          <p:cNvPr id="2061" name="Line 63"/>
          <p:cNvSpPr>
            <a:spLocks noChangeShapeType="1"/>
          </p:cNvSpPr>
          <p:nvPr/>
        </p:nvSpPr>
        <p:spPr bwMode="auto">
          <a:xfrm flipV="1">
            <a:off x="4770438" y="6224588"/>
            <a:ext cx="0" cy="39687"/>
          </a:xfrm>
          <a:prstGeom prst="line">
            <a:avLst/>
          </a:prstGeom>
          <a:noFill/>
          <a:ln w="9525">
            <a:solidFill>
              <a:srgbClr val="000000"/>
            </a:solidFill>
            <a:round/>
            <a:headEnd/>
            <a:tailEnd/>
          </a:ln>
        </p:spPr>
        <p:txBody>
          <a:bodyPr/>
          <a:lstStyle/>
          <a:p>
            <a:endParaRPr lang="en-US"/>
          </a:p>
        </p:txBody>
      </p:sp>
      <p:sp>
        <p:nvSpPr>
          <p:cNvPr id="2062" name="Line 64"/>
          <p:cNvSpPr>
            <a:spLocks noChangeShapeType="1"/>
          </p:cNvSpPr>
          <p:nvPr/>
        </p:nvSpPr>
        <p:spPr bwMode="auto">
          <a:xfrm flipV="1">
            <a:off x="5186363" y="6224588"/>
            <a:ext cx="0" cy="39687"/>
          </a:xfrm>
          <a:prstGeom prst="line">
            <a:avLst/>
          </a:prstGeom>
          <a:noFill/>
          <a:ln w="9525">
            <a:solidFill>
              <a:srgbClr val="000000"/>
            </a:solidFill>
            <a:round/>
            <a:headEnd/>
            <a:tailEnd/>
          </a:ln>
        </p:spPr>
        <p:txBody>
          <a:bodyPr/>
          <a:lstStyle/>
          <a:p>
            <a:endParaRPr lang="en-US"/>
          </a:p>
        </p:txBody>
      </p:sp>
      <p:sp>
        <p:nvSpPr>
          <p:cNvPr id="2063" name="Line 65"/>
          <p:cNvSpPr>
            <a:spLocks noChangeShapeType="1"/>
          </p:cNvSpPr>
          <p:nvPr/>
        </p:nvSpPr>
        <p:spPr bwMode="auto">
          <a:xfrm flipV="1">
            <a:off x="5610225" y="6224588"/>
            <a:ext cx="0" cy="39687"/>
          </a:xfrm>
          <a:prstGeom prst="line">
            <a:avLst/>
          </a:prstGeom>
          <a:noFill/>
          <a:ln w="9525">
            <a:solidFill>
              <a:srgbClr val="000000"/>
            </a:solidFill>
            <a:round/>
            <a:headEnd/>
            <a:tailEnd/>
          </a:ln>
        </p:spPr>
        <p:txBody>
          <a:bodyPr/>
          <a:lstStyle/>
          <a:p>
            <a:endParaRPr lang="en-US"/>
          </a:p>
        </p:txBody>
      </p:sp>
      <p:sp>
        <p:nvSpPr>
          <p:cNvPr id="2064" name="Rectangle 90"/>
          <p:cNvSpPr>
            <a:spLocks noChangeArrowheads="1"/>
          </p:cNvSpPr>
          <p:nvPr/>
        </p:nvSpPr>
        <p:spPr bwMode="auto">
          <a:xfrm>
            <a:off x="460375" y="6334125"/>
            <a:ext cx="279400" cy="152400"/>
          </a:xfrm>
          <a:prstGeom prst="rect">
            <a:avLst/>
          </a:prstGeom>
          <a:noFill/>
          <a:ln w="9525">
            <a:noFill/>
            <a:miter lim="800000"/>
            <a:headEnd/>
            <a:tailEnd/>
          </a:ln>
        </p:spPr>
        <p:txBody>
          <a:bodyPr wrap="none" lIns="0" tIns="0" rIns="0" bIns="0">
            <a:spAutoFit/>
          </a:bodyPr>
          <a:lstStyle/>
          <a:p>
            <a:pPr algn="l"/>
            <a:r>
              <a:rPr lang="en-US" sz="1000" b="1">
                <a:solidFill>
                  <a:srgbClr val="000000"/>
                </a:solidFill>
                <a:latin typeface="Arial" pitchFamily="34" charset="0"/>
              </a:rPr>
              <a:t>2005</a:t>
            </a:r>
            <a:endParaRPr lang="en-US"/>
          </a:p>
        </p:txBody>
      </p:sp>
      <p:sp>
        <p:nvSpPr>
          <p:cNvPr id="2065" name="Rectangle 91"/>
          <p:cNvSpPr>
            <a:spLocks noChangeArrowheads="1"/>
          </p:cNvSpPr>
          <p:nvPr/>
        </p:nvSpPr>
        <p:spPr bwMode="auto">
          <a:xfrm>
            <a:off x="873125" y="6334125"/>
            <a:ext cx="42863" cy="152400"/>
          </a:xfrm>
          <a:prstGeom prst="rect">
            <a:avLst/>
          </a:prstGeom>
          <a:noFill/>
          <a:ln w="9525">
            <a:noFill/>
            <a:miter lim="800000"/>
            <a:headEnd/>
            <a:tailEnd/>
          </a:ln>
        </p:spPr>
        <p:txBody>
          <a:bodyPr wrap="none" lIns="0" tIns="0" rIns="0" bIns="0">
            <a:spAutoFit/>
          </a:bodyPr>
          <a:lstStyle/>
          <a:p>
            <a:pPr algn="l"/>
            <a:r>
              <a:rPr lang="en-US" sz="1000" b="1">
                <a:solidFill>
                  <a:srgbClr val="000000"/>
                </a:solidFill>
                <a:latin typeface="Arial" pitchFamily="34" charset="0"/>
              </a:rPr>
              <a:t>-</a:t>
            </a:r>
            <a:endParaRPr lang="en-US"/>
          </a:p>
        </p:txBody>
      </p:sp>
      <p:sp>
        <p:nvSpPr>
          <p:cNvPr id="2066" name="Rectangle 92"/>
          <p:cNvSpPr>
            <a:spLocks noChangeArrowheads="1"/>
          </p:cNvSpPr>
          <p:nvPr/>
        </p:nvSpPr>
        <p:spPr bwMode="auto">
          <a:xfrm>
            <a:off x="1300163" y="6334125"/>
            <a:ext cx="279400" cy="152400"/>
          </a:xfrm>
          <a:prstGeom prst="rect">
            <a:avLst/>
          </a:prstGeom>
          <a:noFill/>
          <a:ln w="9525">
            <a:noFill/>
            <a:miter lim="800000"/>
            <a:headEnd/>
            <a:tailEnd/>
          </a:ln>
        </p:spPr>
        <p:txBody>
          <a:bodyPr wrap="none" lIns="0" tIns="0" rIns="0" bIns="0">
            <a:spAutoFit/>
          </a:bodyPr>
          <a:lstStyle/>
          <a:p>
            <a:pPr algn="l"/>
            <a:r>
              <a:rPr lang="en-US" sz="1000" b="1">
                <a:solidFill>
                  <a:srgbClr val="000000"/>
                </a:solidFill>
                <a:latin typeface="Arial" pitchFamily="34" charset="0"/>
              </a:rPr>
              <a:t>2006</a:t>
            </a:r>
            <a:endParaRPr lang="en-US"/>
          </a:p>
        </p:txBody>
      </p:sp>
      <p:sp>
        <p:nvSpPr>
          <p:cNvPr id="2067" name="Rectangle 93"/>
          <p:cNvSpPr>
            <a:spLocks noChangeArrowheads="1"/>
          </p:cNvSpPr>
          <p:nvPr/>
        </p:nvSpPr>
        <p:spPr bwMode="auto">
          <a:xfrm>
            <a:off x="1714500" y="6334125"/>
            <a:ext cx="41275" cy="152400"/>
          </a:xfrm>
          <a:prstGeom prst="rect">
            <a:avLst/>
          </a:prstGeom>
          <a:noFill/>
          <a:ln w="9525">
            <a:noFill/>
            <a:miter lim="800000"/>
            <a:headEnd/>
            <a:tailEnd/>
          </a:ln>
        </p:spPr>
        <p:txBody>
          <a:bodyPr wrap="none" lIns="0" tIns="0" rIns="0" bIns="0">
            <a:spAutoFit/>
          </a:bodyPr>
          <a:lstStyle/>
          <a:p>
            <a:pPr algn="l"/>
            <a:r>
              <a:rPr lang="en-US" sz="1000" b="1">
                <a:solidFill>
                  <a:srgbClr val="000000"/>
                </a:solidFill>
                <a:latin typeface="Arial" pitchFamily="34" charset="0"/>
              </a:rPr>
              <a:t>-</a:t>
            </a:r>
            <a:endParaRPr lang="en-US"/>
          </a:p>
        </p:txBody>
      </p:sp>
      <p:sp>
        <p:nvSpPr>
          <p:cNvPr id="2068" name="Rectangle 94"/>
          <p:cNvSpPr>
            <a:spLocks noChangeArrowheads="1"/>
          </p:cNvSpPr>
          <p:nvPr/>
        </p:nvSpPr>
        <p:spPr bwMode="auto">
          <a:xfrm>
            <a:off x="2138363" y="6334125"/>
            <a:ext cx="279400" cy="152400"/>
          </a:xfrm>
          <a:prstGeom prst="rect">
            <a:avLst/>
          </a:prstGeom>
          <a:noFill/>
          <a:ln w="9525">
            <a:noFill/>
            <a:miter lim="800000"/>
            <a:headEnd/>
            <a:tailEnd/>
          </a:ln>
        </p:spPr>
        <p:txBody>
          <a:bodyPr wrap="none" lIns="0" tIns="0" rIns="0" bIns="0">
            <a:spAutoFit/>
          </a:bodyPr>
          <a:lstStyle/>
          <a:p>
            <a:pPr algn="l"/>
            <a:r>
              <a:rPr lang="en-US" sz="1000" b="1">
                <a:solidFill>
                  <a:srgbClr val="000000"/>
                </a:solidFill>
                <a:latin typeface="Arial" pitchFamily="34" charset="0"/>
              </a:rPr>
              <a:t>2007</a:t>
            </a:r>
            <a:endParaRPr lang="en-US"/>
          </a:p>
        </p:txBody>
      </p:sp>
      <p:sp>
        <p:nvSpPr>
          <p:cNvPr id="2069" name="Rectangle 95"/>
          <p:cNvSpPr>
            <a:spLocks noChangeArrowheads="1"/>
          </p:cNvSpPr>
          <p:nvPr/>
        </p:nvSpPr>
        <p:spPr bwMode="auto">
          <a:xfrm>
            <a:off x="2552700" y="6334125"/>
            <a:ext cx="41275" cy="152400"/>
          </a:xfrm>
          <a:prstGeom prst="rect">
            <a:avLst/>
          </a:prstGeom>
          <a:noFill/>
          <a:ln w="9525">
            <a:noFill/>
            <a:miter lim="800000"/>
            <a:headEnd/>
            <a:tailEnd/>
          </a:ln>
        </p:spPr>
        <p:txBody>
          <a:bodyPr wrap="none" lIns="0" tIns="0" rIns="0" bIns="0">
            <a:spAutoFit/>
          </a:bodyPr>
          <a:lstStyle/>
          <a:p>
            <a:pPr algn="l"/>
            <a:r>
              <a:rPr lang="en-US" sz="1000" b="1">
                <a:solidFill>
                  <a:srgbClr val="000000"/>
                </a:solidFill>
                <a:latin typeface="Arial" pitchFamily="34" charset="0"/>
              </a:rPr>
              <a:t>-</a:t>
            </a:r>
            <a:endParaRPr lang="en-US"/>
          </a:p>
        </p:txBody>
      </p:sp>
      <p:sp>
        <p:nvSpPr>
          <p:cNvPr id="2070" name="Rectangle 96"/>
          <p:cNvSpPr>
            <a:spLocks noChangeArrowheads="1"/>
          </p:cNvSpPr>
          <p:nvPr/>
        </p:nvSpPr>
        <p:spPr bwMode="auto">
          <a:xfrm>
            <a:off x="2970213" y="6334125"/>
            <a:ext cx="279400" cy="152400"/>
          </a:xfrm>
          <a:prstGeom prst="rect">
            <a:avLst/>
          </a:prstGeom>
          <a:noFill/>
          <a:ln w="9525">
            <a:noFill/>
            <a:miter lim="800000"/>
            <a:headEnd/>
            <a:tailEnd/>
          </a:ln>
        </p:spPr>
        <p:txBody>
          <a:bodyPr wrap="none" lIns="0" tIns="0" rIns="0" bIns="0">
            <a:spAutoFit/>
          </a:bodyPr>
          <a:lstStyle/>
          <a:p>
            <a:pPr algn="l"/>
            <a:r>
              <a:rPr lang="en-US" sz="1000" b="1">
                <a:solidFill>
                  <a:srgbClr val="000000"/>
                </a:solidFill>
                <a:latin typeface="Arial" pitchFamily="34" charset="0"/>
              </a:rPr>
              <a:t>2008</a:t>
            </a:r>
            <a:endParaRPr lang="en-US"/>
          </a:p>
        </p:txBody>
      </p:sp>
      <p:sp>
        <p:nvSpPr>
          <p:cNvPr id="2071" name="Rectangle 97"/>
          <p:cNvSpPr>
            <a:spLocks noChangeArrowheads="1"/>
          </p:cNvSpPr>
          <p:nvPr/>
        </p:nvSpPr>
        <p:spPr bwMode="auto">
          <a:xfrm>
            <a:off x="3481388" y="6334125"/>
            <a:ext cx="41275" cy="152400"/>
          </a:xfrm>
          <a:prstGeom prst="rect">
            <a:avLst/>
          </a:prstGeom>
          <a:noFill/>
          <a:ln w="9525">
            <a:noFill/>
            <a:miter lim="800000"/>
            <a:headEnd/>
            <a:tailEnd/>
          </a:ln>
        </p:spPr>
        <p:txBody>
          <a:bodyPr wrap="none" lIns="0" tIns="0" rIns="0" bIns="0">
            <a:spAutoFit/>
          </a:bodyPr>
          <a:lstStyle/>
          <a:p>
            <a:pPr algn="l"/>
            <a:r>
              <a:rPr lang="en-US" sz="1000" b="1">
                <a:solidFill>
                  <a:srgbClr val="000000"/>
                </a:solidFill>
                <a:latin typeface="Arial" pitchFamily="34" charset="0"/>
              </a:rPr>
              <a:t>-</a:t>
            </a:r>
            <a:endParaRPr lang="en-US"/>
          </a:p>
        </p:txBody>
      </p:sp>
      <p:sp>
        <p:nvSpPr>
          <p:cNvPr id="2072" name="Rectangle 98"/>
          <p:cNvSpPr>
            <a:spLocks noChangeArrowheads="1"/>
          </p:cNvSpPr>
          <p:nvPr/>
        </p:nvSpPr>
        <p:spPr bwMode="auto">
          <a:xfrm>
            <a:off x="3808413" y="6334125"/>
            <a:ext cx="279400" cy="152400"/>
          </a:xfrm>
          <a:prstGeom prst="rect">
            <a:avLst/>
          </a:prstGeom>
          <a:noFill/>
          <a:ln w="9525">
            <a:noFill/>
            <a:miter lim="800000"/>
            <a:headEnd/>
            <a:tailEnd/>
          </a:ln>
        </p:spPr>
        <p:txBody>
          <a:bodyPr wrap="none" lIns="0" tIns="0" rIns="0" bIns="0">
            <a:spAutoFit/>
          </a:bodyPr>
          <a:lstStyle/>
          <a:p>
            <a:pPr algn="l"/>
            <a:r>
              <a:rPr lang="en-US" sz="1000" b="1">
                <a:solidFill>
                  <a:srgbClr val="000000"/>
                </a:solidFill>
                <a:latin typeface="Arial" pitchFamily="34" charset="0"/>
              </a:rPr>
              <a:t>2009</a:t>
            </a:r>
            <a:endParaRPr lang="en-US"/>
          </a:p>
        </p:txBody>
      </p:sp>
      <p:sp>
        <p:nvSpPr>
          <p:cNvPr id="2073" name="Rectangle 99"/>
          <p:cNvSpPr>
            <a:spLocks noChangeArrowheads="1"/>
          </p:cNvSpPr>
          <p:nvPr/>
        </p:nvSpPr>
        <p:spPr bwMode="auto">
          <a:xfrm>
            <a:off x="4222750" y="6334125"/>
            <a:ext cx="41275" cy="152400"/>
          </a:xfrm>
          <a:prstGeom prst="rect">
            <a:avLst/>
          </a:prstGeom>
          <a:noFill/>
          <a:ln w="9525">
            <a:noFill/>
            <a:miter lim="800000"/>
            <a:headEnd/>
            <a:tailEnd/>
          </a:ln>
        </p:spPr>
        <p:txBody>
          <a:bodyPr wrap="none" lIns="0" tIns="0" rIns="0" bIns="0">
            <a:spAutoFit/>
          </a:bodyPr>
          <a:lstStyle/>
          <a:p>
            <a:pPr algn="l"/>
            <a:r>
              <a:rPr lang="en-US" sz="1000" b="1">
                <a:solidFill>
                  <a:srgbClr val="000000"/>
                </a:solidFill>
                <a:latin typeface="Arial" pitchFamily="34" charset="0"/>
              </a:rPr>
              <a:t>-</a:t>
            </a:r>
            <a:endParaRPr lang="en-US"/>
          </a:p>
        </p:txBody>
      </p:sp>
      <p:sp>
        <p:nvSpPr>
          <p:cNvPr id="2074" name="Rectangle 100"/>
          <p:cNvSpPr>
            <a:spLocks noChangeArrowheads="1"/>
          </p:cNvSpPr>
          <p:nvPr/>
        </p:nvSpPr>
        <p:spPr bwMode="auto">
          <a:xfrm>
            <a:off x="4648200" y="6334125"/>
            <a:ext cx="279400" cy="152400"/>
          </a:xfrm>
          <a:prstGeom prst="rect">
            <a:avLst/>
          </a:prstGeom>
          <a:noFill/>
          <a:ln w="9525">
            <a:noFill/>
            <a:miter lim="800000"/>
            <a:headEnd/>
            <a:tailEnd/>
          </a:ln>
        </p:spPr>
        <p:txBody>
          <a:bodyPr wrap="none" lIns="0" tIns="0" rIns="0" bIns="0">
            <a:spAutoFit/>
          </a:bodyPr>
          <a:lstStyle/>
          <a:p>
            <a:pPr algn="l"/>
            <a:r>
              <a:rPr lang="en-US" sz="1000" b="1">
                <a:solidFill>
                  <a:srgbClr val="000000"/>
                </a:solidFill>
                <a:latin typeface="Arial" pitchFamily="34" charset="0"/>
              </a:rPr>
              <a:t>2010</a:t>
            </a:r>
            <a:endParaRPr lang="en-US"/>
          </a:p>
        </p:txBody>
      </p:sp>
      <p:sp>
        <p:nvSpPr>
          <p:cNvPr id="2075" name="Rectangle 101"/>
          <p:cNvSpPr>
            <a:spLocks noChangeArrowheads="1"/>
          </p:cNvSpPr>
          <p:nvPr/>
        </p:nvSpPr>
        <p:spPr bwMode="auto">
          <a:xfrm>
            <a:off x="5160963" y="6334125"/>
            <a:ext cx="41275" cy="152400"/>
          </a:xfrm>
          <a:prstGeom prst="rect">
            <a:avLst/>
          </a:prstGeom>
          <a:noFill/>
          <a:ln w="9525">
            <a:noFill/>
            <a:miter lim="800000"/>
            <a:headEnd/>
            <a:tailEnd/>
          </a:ln>
        </p:spPr>
        <p:txBody>
          <a:bodyPr wrap="none" lIns="0" tIns="0" rIns="0" bIns="0">
            <a:spAutoFit/>
          </a:bodyPr>
          <a:lstStyle/>
          <a:p>
            <a:pPr algn="l"/>
            <a:r>
              <a:rPr lang="en-US" sz="1000" b="1">
                <a:solidFill>
                  <a:srgbClr val="000000"/>
                </a:solidFill>
                <a:latin typeface="Arial" pitchFamily="34" charset="0"/>
              </a:rPr>
              <a:t>-</a:t>
            </a:r>
            <a:endParaRPr lang="en-US"/>
          </a:p>
        </p:txBody>
      </p:sp>
      <p:sp>
        <p:nvSpPr>
          <p:cNvPr id="2076" name="Rectangle 102"/>
          <p:cNvSpPr>
            <a:spLocks noChangeArrowheads="1"/>
          </p:cNvSpPr>
          <p:nvPr/>
        </p:nvSpPr>
        <p:spPr bwMode="auto">
          <a:xfrm>
            <a:off x="5486400" y="6334125"/>
            <a:ext cx="279400" cy="152400"/>
          </a:xfrm>
          <a:prstGeom prst="rect">
            <a:avLst/>
          </a:prstGeom>
          <a:noFill/>
          <a:ln w="9525">
            <a:noFill/>
            <a:miter lim="800000"/>
            <a:headEnd/>
            <a:tailEnd/>
          </a:ln>
        </p:spPr>
        <p:txBody>
          <a:bodyPr wrap="none" lIns="0" tIns="0" rIns="0" bIns="0">
            <a:spAutoFit/>
          </a:bodyPr>
          <a:lstStyle/>
          <a:p>
            <a:pPr algn="l"/>
            <a:r>
              <a:rPr lang="en-US" sz="1000" b="1">
                <a:solidFill>
                  <a:srgbClr val="000000"/>
                </a:solidFill>
                <a:latin typeface="Arial" pitchFamily="34" charset="0"/>
              </a:rPr>
              <a:t>2011</a:t>
            </a:r>
            <a:endParaRPr lang="en-US"/>
          </a:p>
        </p:txBody>
      </p:sp>
      <p:sp>
        <p:nvSpPr>
          <p:cNvPr id="2077" name="Text Box 1"/>
          <p:cNvSpPr txBox="1">
            <a:spLocks noChangeArrowheads="1"/>
          </p:cNvSpPr>
          <p:nvPr/>
        </p:nvSpPr>
        <p:spPr bwMode="auto">
          <a:xfrm>
            <a:off x="247650" y="90488"/>
            <a:ext cx="8523288" cy="1062037"/>
          </a:xfrm>
          <a:prstGeom prst="rect">
            <a:avLst/>
          </a:prstGeom>
          <a:noFill/>
          <a:ln w="9525">
            <a:noFill/>
            <a:round/>
            <a:headEnd/>
            <a:tailEnd/>
          </a:ln>
        </p:spPr>
        <p:txBody>
          <a:bodyPr wrap="none" anchor="ctr"/>
          <a:lstStyle/>
          <a:p>
            <a:pPr algn="l"/>
            <a:endParaRPr lang="en-US"/>
          </a:p>
        </p:txBody>
      </p:sp>
      <p:sp>
        <p:nvSpPr>
          <p:cNvPr id="2079" name="Text Box 18"/>
          <p:cNvSpPr txBox="1">
            <a:spLocks noChangeArrowheads="1"/>
          </p:cNvSpPr>
          <p:nvPr/>
        </p:nvSpPr>
        <p:spPr bwMode="auto">
          <a:xfrm rot="-5400000">
            <a:off x="-1881981" y="3802856"/>
            <a:ext cx="4484688" cy="339725"/>
          </a:xfrm>
          <a:prstGeom prst="rect">
            <a:avLst/>
          </a:prstGeom>
          <a:noFill/>
          <a:ln w="9525">
            <a:noFill/>
            <a:round/>
            <a:headEnd/>
            <a:tailEnd/>
          </a:ln>
        </p:spPr>
        <p:txBody>
          <a:bodyPr lIns="90000" tIns="46800" rIns="90000" bIns="46800">
            <a:spAutoFit/>
          </a:bodyPr>
          <a:lstStyle/>
          <a:p>
            <a: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b="1">
                <a:solidFill>
                  <a:srgbClr val="000000"/>
                </a:solidFill>
              </a:rPr>
              <a:t>Bandwidth  per direction (Gb/s)</a:t>
            </a:r>
          </a:p>
        </p:txBody>
      </p:sp>
      <p:sp>
        <p:nvSpPr>
          <p:cNvPr id="2080" name="Text Box 14"/>
          <p:cNvSpPr txBox="1">
            <a:spLocks noChangeArrowheads="1"/>
          </p:cNvSpPr>
          <p:nvPr/>
        </p:nvSpPr>
        <p:spPr bwMode="auto">
          <a:xfrm>
            <a:off x="889000" y="4656138"/>
            <a:ext cx="1149350" cy="279400"/>
          </a:xfrm>
          <a:prstGeom prst="rect">
            <a:avLst/>
          </a:prstGeom>
          <a:noFill/>
          <a:ln w="9525">
            <a:noFill/>
            <a:round/>
            <a:headEnd/>
            <a:tailEnd/>
          </a:ln>
        </p:spPr>
        <p:txBody>
          <a:bodyPr wrap="none" lIns="90000" tIns="46800" rIns="90000" bIns="46800">
            <a:spAutoFit/>
          </a:bodyPr>
          <a:lstStyle/>
          <a:p>
            <a: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a:solidFill>
                  <a:srgbClr val="33CC33"/>
                </a:solidFill>
              </a:rPr>
              <a:t>40G-IB-DDR</a:t>
            </a:r>
          </a:p>
        </p:txBody>
      </p:sp>
      <p:sp>
        <p:nvSpPr>
          <p:cNvPr id="2081" name="Text Box 14"/>
          <p:cNvSpPr txBox="1">
            <a:spLocks noChangeArrowheads="1"/>
          </p:cNvSpPr>
          <p:nvPr/>
        </p:nvSpPr>
        <p:spPr bwMode="auto">
          <a:xfrm>
            <a:off x="869950" y="3686175"/>
            <a:ext cx="1149350" cy="279400"/>
          </a:xfrm>
          <a:prstGeom prst="rect">
            <a:avLst/>
          </a:prstGeom>
          <a:noFill/>
          <a:ln w="9525">
            <a:noFill/>
            <a:round/>
            <a:headEnd/>
            <a:tailEnd/>
          </a:ln>
        </p:spPr>
        <p:txBody>
          <a:bodyPr wrap="none" lIns="90000" tIns="46800" rIns="90000" bIns="46800">
            <a:spAutoFit/>
          </a:bodyPr>
          <a:lstStyle/>
          <a:p>
            <a: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a:solidFill>
                  <a:srgbClr val="00B0F0"/>
                </a:solidFill>
              </a:rPr>
              <a:t>60G-IB-DDR</a:t>
            </a:r>
          </a:p>
        </p:txBody>
      </p:sp>
      <p:sp>
        <p:nvSpPr>
          <p:cNvPr id="2082" name="Text Box 15"/>
          <p:cNvSpPr txBox="1">
            <a:spLocks noChangeArrowheads="1"/>
          </p:cNvSpPr>
          <p:nvPr/>
        </p:nvSpPr>
        <p:spPr bwMode="auto">
          <a:xfrm>
            <a:off x="3124200" y="2897188"/>
            <a:ext cx="1249363" cy="279400"/>
          </a:xfrm>
          <a:prstGeom prst="rect">
            <a:avLst/>
          </a:prstGeom>
          <a:noFill/>
          <a:ln w="9525">
            <a:noFill/>
            <a:round/>
            <a:headEnd/>
            <a:tailEnd/>
          </a:ln>
        </p:spPr>
        <p:txBody>
          <a:bodyPr wrap="none" lIns="90000" tIns="46800" rIns="90000" bIns="46800">
            <a:spAutoFit/>
          </a:bodyPr>
          <a:lstStyle/>
          <a:p>
            <a: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a:solidFill>
                  <a:srgbClr val="00B0F0"/>
                </a:solidFill>
              </a:rPr>
              <a:t>120G-IB-QDR</a:t>
            </a:r>
          </a:p>
        </p:txBody>
      </p:sp>
      <p:sp>
        <p:nvSpPr>
          <p:cNvPr id="2083" name="Text Box 15"/>
          <p:cNvSpPr txBox="1">
            <a:spLocks noChangeArrowheads="1"/>
          </p:cNvSpPr>
          <p:nvPr/>
        </p:nvSpPr>
        <p:spPr bwMode="auto">
          <a:xfrm>
            <a:off x="3130550" y="3898900"/>
            <a:ext cx="1150938" cy="279400"/>
          </a:xfrm>
          <a:prstGeom prst="rect">
            <a:avLst/>
          </a:prstGeom>
          <a:noFill/>
          <a:ln w="9525">
            <a:noFill/>
            <a:round/>
            <a:headEnd/>
            <a:tailEnd/>
          </a:ln>
        </p:spPr>
        <p:txBody>
          <a:bodyPr wrap="none" lIns="90000" tIns="46800" rIns="90000" bIns="46800">
            <a:spAutoFit/>
          </a:bodyPr>
          <a:lstStyle/>
          <a:p>
            <a: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a:solidFill>
                  <a:srgbClr val="33CC33"/>
                </a:solidFill>
              </a:rPr>
              <a:t>80G-IB-QDR</a:t>
            </a:r>
          </a:p>
        </p:txBody>
      </p:sp>
      <p:sp>
        <p:nvSpPr>
          <p:cNvPr id="2084" name="Text Box 16"/>
          <p:cNvSpPr txBox="1">
            <a:spLocks noChangeArrowheads="1"/>
          </p:cNvSpPr>
          <p:nvPr/>
        </p:nvSpPr>
        <p:spPr bwMode="auto">
          <a:xfrm>
            <a:off x="5303838" y="3124200"/>
            <a:ext cx="1225550" cy="463550"/>
          </a:xfrm>
          <a:prstGeom prst="rect">
            <a:avLst/>
          </a:prstGeom>
          <a:noFill/>
          <a:ln w="9525">
            <a:noFill/>
            <a:round/>
            <a:headEnd/>
            <a:tailEnd/>
          </a:ln>
        </p:spPr>
        <p:txBody>
          <a:bodyPr wrap="none" lIns="90000" tIns="46800" rIns="90000" bIns="46800">
            <a:spAutoFit/>
          </a:bodyPr>
          <a:lstStyle/>
          <a:p>
            <a: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i="1" dirty="0" smtClean="0">
                <a:solidFill>
                  <a:srgbClr val="33CC33"/>
                </a:solidFill>
              </a:rPr>
              <a:t>200G-IB-EDR</a:t>
            </a:r>
            <a:r>
              <a:rPr lang="en-GB" sz="1200" b="1" i="1" dirty="0">
                <a:solidFill>
                  <a:srgbClr val="33CC33"/>
                </a:solidFill>
              </a:rPr>
              <a:t/>
            </a:r>
            <a:br>
              <a:rPr lang="en-GB" sz="1200" b="1" i="1" dirty="0">
                <a:solidFill>
                  <a:srgbClr val="33CC33"/>
                </a:solidFill>
              </a:rPr>
            </a:br>
            <a:r>
              <a:rPr lang="en-GB" sz="1200" b="1" i="1" dirty="0">
                <a:solidFill>
                  <a:srgbClr val="33CC33"/>
                </a:solidFill>
              </a:rPr>
              <a:t>112G-IB-FDR</a:t>
            </a:r>
          </a:p>
        </p:txBody>
      </p:sp>
      <p:sp>
        <p:nvSpPr>
          <p:cNvPr id="2085" name="Text Box 16"/>
          <p:cNvSpPr txBox="1">
            <a:spLocks noChangeArrowheads="1"/>
          </p:cNvSpPr>
          <p:nvPr/>
        </p:nvSpPr>
        <p:spPr bwMode="auto">
          <a:xfrm>
            <a:off x="5280025" y="1982788"/>
            <a:ext cx="1265238" cy="463550"/>
          </a:xfrm>
          <a:prstGeom prst="rect">
            <a:avLst/>
          </a:prstGeom>
          <a:noFill/>
          <a:ln w="9525">
            <a:noFill/>
            <a:round/>
            <a:headEnd/>
            <a:tailEnd/>
          </a:ln>
        </p:spPr>
        <p:txBody>
          <a:bodyPr wrap="none" lIns="90000" tIns="46800" rIns="90000" bIns="46800">
            <a:spAutoFit/>
          </a:bodyPr>
          <a:lstStyle/>
          <a:p>
            <a: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i="1" dirty="0" smtClean="0">
                <a:solidFill>
                  <a:srgbClr val="00B0F0"/>
                </a:solidFill>
              </a:rPr>
              <a:t>300G-IB-EDR</a:t>
            </a:r>
            <a:r>
              <a:rPr lang="en-GB" sz="1200" b="1" i="1" dirty="0">
                <a:solidFill>
                  <a:srgbClr val="00B0F0"/>
                </a:solidFill>
              </a:rPr>
              <a:t/>
            </a:r>
            <a:br>
              <a:rPr lang="en-GB" sz="1200" b="1" i="1" dirty="0">
                <a:solidFill>
                  <a:srgbClr val="00B0F0"/>
                </a:solidFill>
              </a:rPr>
            </a:br>
            <a:r>
              <a:rPr lang="en-GB" sz="1200" b="1" i="1" dirty="0">
                <a:solidFill>
                  <a:srgbClr val="00B0F0"/>
                </a:solidFill>
              </a:rPr>
              <a:t>168G-IB-FDR </a:t>
            </a:r>
          </a:p>
        </p:txBody>
      </p:sp>
      <p:sp>
        <p:nvSpPr>
          <p:cNvPr id="2086" name="Text Box 17"/>
          <p:cNvSpPr txBox="1">
            <a:spLocks noChangeArrowheads="1"/>
          </p:cNvSpPr>
          <p:nvPr/>
        </p:nvSpPr>
        <p:spPr bwMode="auto">
          <a:xfrm>
            <a:off x="6924675" y="2592388"/>
            <a:ext cx="665163" cy="247650"/>
          </a:xfrm>
          <a:prstGeom prst="rect">
            <a:avLst/>
          </a:prstGeom>
          <a:noFill/>
          <a:ln w="9525">
            <a:noFill/>
            <a:round/>
            <a:headEnd/>
            <a:tailEnd/>
          </a:ln>
        </p:spPr>
        <p:txBody>
          <a:bodyPr wrap="none" lIns="90000" tIns="46800" rIns="9000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i="1">
                <a:solidFill>
                  <a:srgbClr val="33CC33"/>
                </a:solidFill>
              </a:rPr>
              <a:t>8x HDR</a:t>
            </a:r>
          </a:p>
        </p:txBody>
      </p:sp>
      <p:sp>
        <p:nvSpPr>
          <p:cNvPr id="2087" name="Text Box 17"/>
          <p:cNvSpPr txBox="1">
            <a:spLocks noChangeArrowheads="1"/>
          </p:cNvSpPr>
          <p:nvPr/>
        </p:nvSpPr>
        <p:spPr bwMode="auto">
          <a:xfrm>
            <a:off x="6837363" y="1806575"/>
            <a:ext cx="784225" cy="247650"/>
          </a:xfrm>
          <a:prstGeom prst="rect">
            <a:avLst/>
          </a:prstGeom>
          <a:noFill/>
          <a:ln w="9525">
            <a:noFill/>
            <a:round/>
            <a:headEnd/>
            <a:tailEnd/>
          </a:ln>
        </p:spPr>
        <p:txBody>
          <a:bodyPr wrap="none" lIns="90000" tIns="46800" rIns="9000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i="1">
                <a:solidFill>
                  <a:srgbClr val="00B0F0"/>
                </a:solidFill>
              </a:rPr>
              <a:t>12x HDR </a:t>
            </a:r>
          </a:p>
        </p:txBody>
      </p:sp>
      <p:sp>
        <p:nvSpPr>
          <p:cNvPr id="2088" name="Line 226"/>
          <p:cNvSpPr>
            <a:spLocks noChangeShapeType="1"/>
          </p:cNvSpPr>
          <p:nvPr/>
        </p:nvSpPr>
        <p:spPr bwMode="auto">
          <a:xfrm flipV="1">
            <a:off x="950913" y="3127375"/>
            <a:ext cx="4578350" cy="1539875"/>
          </a:xfrm>
          <a:prstGeom prst="line">
            <a:avLst/>
          </a:prstGeom>
          <a:noFill/>
          <a:ln w="57150">
            <a:solidFill>
              <a:srgbClr val="33CC33"/>
            </a:solidFill>
            <a:round/>
            <a:headEnd/>
            <a:tailEnd/>
          </a:ln>
        </p:spPr>
        <p:txBody>
          <a:bodyPr/>
          <a:lstStyle/>
          <a:p>
            <a:endParaRPr lang="en-US"/>
          </a:p>
        </p:txBody>
      </p:sp>
      <p:sp>
        <p:nvSpPr>
          <p:cNvPr id="2089" name="Line 227"/>
          <p:cNvSpPr>
            <a:spLocks noChangeShapeType="1"/>
          </p:cNvSpPr>
          <p:nvPr/>
        </p:nvSpPr>
        <p:spPr bwMode="auto">
          <a:xfrm flipV="1">
            <a:off x="915988" y="2722563"/>
            <a:ext cx="4603750" cy="1549400"/>
          </a:xfrm>
          <a:prstGeom prst="line">
            <a:avLst/>
          </a:prstGeom>
          <a:noFill/>
          <a:ln w="57150">
            <a:solidFill>
              <a:srgbClr val="6699FF"/>
            </a:solidFill>
            <a:round/>
            <a:headEnd/>
            <a:tailEnd/>
          </a:ln>
        </p:spPr>
        <p:txBody>
          <a:bodyPr/>
          <a:lstStyle/>
          <a:p>
            <a:endParaRPr lang="en-US"/>
          </a:p>
        </p:txBody>
      </p:sp>
      <p:sp>
        <p:nvSpPr>
          <p:cNvPr id="2090" name="Line 233"/>
          <p:cNvSpPr>
            <a:spLocks noChangeShapeType="1"/>
          </p:cNvSpPr>
          <p:nvPr/>
        </p:nvSpPr>
        <p:spPr bwMode="auto">
          <a:xfrm flipV="1">
            <a:off x="5700713" y="2171700"/>
            <a:ext cx="2633662" cy="889000"/>
          </a:xfrm>
          <a:prstGeom prst="line">
            <a:avLst/>
          </a:prstGeom>
          <a:noFill/>
          <a:ln w="57150">
            <a:solidFill>
              <a:srgbClr val="33CC33"/>
            </a:solidFill>
            <a:prstDash val="sysDot"/>
            <a:round/>
            <a:headEnd/>
            <a:tailEnd type="triangle" w="med" len="med"/>
          </a:ln>
        </p:spPr>
        <p:txBody>
          <a:bodyPr/>
          <a:lstStyle/>
          <a:p>
            <a:endParaRPr lang="en-US"/>
          </a:p>
        </p:txBody>
      </p:sp>
      <p:sp>
        <p:nvSpPr>
          <p:cNvPr id="2091" name="Line 234"/>
          <p:cNvSpPr>
            <a:spLocks noChangeShapeType="1"/>
          </p:cNvSpPr>
          <p:nvPr/>
        </p:nvSpPr>
        <p:spPr bwMode="auto">
          <a:xfrm flipV="1">
            <a:off x="5697538" y="1752600"/>
            <a:ext cx="2655887" cy="893763"/>
          </a:xfrm>
          <a:prstGeom prst="line">
            <a:avLst/>
          </a:prstGeom>
          <a:noFill/>
          <a:ln w="57150">
            <a:solidFill>
              <a:srgbClr val="6699FF"/>
            </a:solidFill>
            <a:prstDash val="sysDot"/>
            <a:round/>
            <a:headEnd/>
            <a:tailEnd type="triangle" w="med" len="med"/>
          </a:ln>
        </p:spPr>
        <p:txBody>
          <a:bodyPr/>
          <a:lstStyle/>
          <a:p>
            <a:endParaRPr lang="en-US"/>
          </a:p>
        </p:txBody>
      </p:sp>
      <p:sp>
        <p:nvSpPr>
          <p:cNvPr id="2092" name="AutoShape 104"/>
          <p:cNvSpPr>
            <a:spLocks noChangeAspect="1" noChangeArrowheads="1" noTextEdit="1"/>
          </p:cNvSpPr>
          <p:nvPr/>
        </p:nvSpPr>
        <p:spPr bwMode="auto">
          <a:xfrm>
            <a:off x="1257300" y="1192213"/>
            <a:ext cx="4070350" cy="1238250"/>
          </a:xfrm>
          <a:prstGeom prst="rect">
            <a:avLst/>
          </a:prstGeom>
          <a:noFill/>
          <a:ln w="9525">
            <a:noFill/>
            <a:miter lim="800000"/>
            <a:headEnd/>
            <a:tailEnd/>
          </a:ln>
        </p:spPr>
        <p:txBody>
          <a:bodyPr/>
          <a:lstStyle/>
          <a:p>
            <a:endParaRPr lang="en-US"/>
          </a:p>
        </p:txBody>
      </p:sp>
      <p:sp>
        <p:nvSpPr>
          <p:cNvPr id="2093" name="Rectangle 145"/>
          <p:cNvSpPr>
            <a:spLocks noChangeArrowheads="1"/>
          </p:cNvSpPr>
          <p:nvPr/>
        </p:nvSpPr>
        <p:spPr bwMode="auto">
          <a:xfrm>
            <a:off x="5316538" y="1192213"/>
            <a:ext cx="11112" cy="1587"/>
          </a:xfrm>
          <a:prstGeom prst="rect">
            <a:avLst/>
          </a:prstGeom>
          <a:solidFill>
            <a:srgbClr val="C0C0C0"/>
          </a:solidFill>
          <a:ln w="9525">
            <a:noFill/>
            <a:miter lim="800000"/>
            <a:headEnd/>
            <a:tailEnd/>
          </a:ln>
        </p:spPr>
        <p:txBody>
          <a:bodyPr/>
          <a:lstStyle/>
          <a:p>
            <a:endParaRPr lang="en-US"/>
          </a:p>
        </p:txBody>
      </p:sp>
      <p:sp>
        <p:nvSpPr>
          <p:cNvPr id="2094" name="Rectangle 149"/>
          <p:cNvSpPr>
            <a:spLocks noChangeArrowheads="1"/>
          </p:cNvSpPr>
          <p:nvPr/>
        </p:nvSpPr>
        <p:spPr bwMode="auto">
          <a:xfrm>
            <a:off x="4676775" y="1192213"/>
            <a:ext cx="11113" cy="1587"/>
          </a:xfrm>
          <a:prstGeom prst="rect">
            <a:avLst/>
          </a:prstGeom>
          <a:solidFill>
            <a:srgbClr val="C0C0C0"/>
          </a:solidFill>
          <a:ln w="9525">
            <a:noFill/>
            <a:miter lim="800000"/>
            <a:headEnd/>
            <a:tailEnd/>
          </a:ln>
        </p:spPr>
        <p:txBody>
          <a:bodyPr/>
          <a:lstStyle/>
          <a:p>
            <a:endParaRPr lang="en-US"/>
          </a:p>
        </p:txBody>
      </p:sp>
      <p:sp>
        <p:nvSpPr>
          <p:cNvPr id="2095" name="Oval 235"/>
          <p:cNvSpPr>
            <a:spLocks noChangeArrowheads="1"/>
          </p:cNvSpPr>
          <p:nvPr/>
        </p:nvSpPr>
        <p:spPr bwMode="auto">
          <a:xfrm>
            <a:off x="866775" y="4608513"/>
            <a:ext cx="155575" cy="90487"/>
          </a:xfrm>
          <a:prstGeom prst="ellipse">
            <a:avLst/>
          </a:prstGeom>
          <a:solidFill>
            <a:srgbClr val="000099"/>
          </a:solidFill>
          <a:ln w="9525" algn="ctr">
            <a:solidFill>
              <a:srgbClr val="FFFFFF"/>
            </a:solidFill>
            <a:round/>
            <a:headEnd/>
            <a:tailEnd/>
          </a:ln>
        </p:spPr>
        <p:txBody>
          <a:bodyPr wrap="none" anchor="ctr"/>
          <a:lstStyle/>
          <a:p>
            <a:endParaRPr lang="en-US"/>
          </a:p>
        </p:txBody>
      </p:sp>
      <p:sp>
        <p:nvSpPr>
          <p:cNvPr id="2096" name="Oval 237"/>
          <p:cNvSpPr>
            <a:spLocks noChangeArrowheads="1"/>
          </p:cNvSpPr>
          <p:nvPr/>
        </p:nvSpPr>
        <p:spPr bwMode="auto">
          <a:xfrm>
            <a:off x="3140075" y="3448050"/>
            <a:ext cx="155575" cy="90488"/>
          </a:xfrm>
          <a:prstGeom prst="ellipse">
            <a:avLst/>
          </a:prstGeom>
          <a:solidFill>
            <a:srgbClr val="000099"/>
          </a:solidFill>
          <a:ln w="9525" algn="ctr">
            <a:solidFill>
              <a:srgbClr val="FFFFFF"/>
            </a:solidFill>
            <a:round/>
            <a:headEnd/>
            <a:tailEnd/>
          </a:ln>
        </p:spPr>
        <p:txBody>
          <a:bodyPr wrap="none" anchor="ctr"/>
          <a:lstStyle/>
          <a:p>
            <a:endParaRPr lang="en-US"/>
          </a:p>
        </p:txBody>
      </p:sp>
      <p:sp>
        <p:nvSpPr>
          <p:cNvPr id="2097" name="Oval 238"/>
          <p:cNvSpPr>
            <a:spLocks noChangeArrowheads="1"/>
          </p:cNvSpPr>
          <p:nvPr/>
        </p:nvSpPr>
        <p:spPr bwMode="auto">
          <a:xfrm>
            <a:off x="5532438" y="2641600"/>
            <a:ext cx="155575" cy="90488"/>
          </a:xfrm>
          <a:prstGeom prst="ellipse">
            <a:avLst/>
          </a:prstGeom>
          <a:solidFill>
            <a:srgbClr val="000099"/>
          </a:solidFill>
          <a:ln w="9525" algn="ctr">
            <a:solidFill>
              <a:srgbClr val="FFFFFF"/>
            </a:solidFill>
            <a:round/>
            <a:headEnd/>
            <a:tailEnd/>
          </a:ln>
        </p:spPr>
        <p:txBody>
          <a:bodyPr wrap="none" anchor="ctr"/>
          <a:lstStyle/>
          <a:p>
            <a:endParaRPr lang="en-US"/>
          </a:p>
        </p:txBody>
      </p:sp>
      <p:grpSp>
        <p:nvGrpSpPr>
          <p:cNvPr id="2" name="Group 246"/>
          <p:cNvGrpSpPr>
            <a:grpSpLocks/>
          </p:cNvGrpSpPr>
          <p:nvPr/>
        </p:nvGrpSpPr>
        <p:grpSpPr bwMode="auto">
          <a:xfrm>
            <a:off x="868363" y="3038475"/>
            <a:ext cx="4821237" cy="1666875"/>
            <a:chOff x="738" y="1862"/>
            <a:chExt cx="3037" cy="1050"/>
          </a:xfrm>
        </p:grpSpPr>
        <p:sp>
          <p:nvSpPr>
            <p:cNvPr id="2179" name="Oval 247"/>
            <p:cNvSpPr>
              <a:spLocks noChangeArrowheads="1"/>
            </p:cNvSpPr>
            <p:nvPr/>
          </p:nvSpPr>
          <p:spPr bwMode="auto">
            <a:xfrm>
              <a:off x="738" y="2855"/>
              <a:ext cx="98" cy="57"/>
            </a:xfrm>
            <a:prstGeom prst="ellipse">
              <a:avLst/>
            </a:prstGeom>
            <a:solidFill>
              <a:srgbClr val="006600"/>
            </a:solidFill>
            <a:ln w="9525" algn="ctr">
              <a:solidFill>
                <a:srgbClr val="FFFFFF"/>
              </a:solidFill>
              <a:round/>
              <a:headEnd/>
              <a:tailEnd/>
            </a:ln>
          </p:spPr>
          <p:txBody>
            <a:bodyPr wrap="none" anchor="ctr"/>
            <a:lstStyle/>
            <a:p>
              <a:endParaRPr lang="en-US"/>
            </a:p>
          </p:txBody>
        </p:sp>
        <p:sp>
          <p:nvSpPr>
            <p:cNvPr id="2180" name="Oval 248"/>
            <p:cNvSpPr>
              <a:spLocks noChangeArrowheads="1"/>
            </p:cNvSpPr>
            <p:nvPr/>
          </p:nvSpPr>
          <p:spPr bwMode="auto">
            <a:xfrm>
              <a:off x="2170" y="2370"/>
              <a:ext cx="98" cy="57"/>
            </a:xfrm>
            <a:prstGeom prst="ellipse">
              <a:avLst/>
            </a:prstGeom>
            <a:solidFill>
              <a:srgbClr val="006600"/>
            </a:solidFill>
            <a:ln w="9525" algn="ctr">
              <a:solidFill>
                <a:srgbClr val="FFFFFF"/>
              </a:solidFill>
              <a:round/>
              <a:headEnd/>
              <a:tailEnd/>
            </a:ln>
          </p:spPr>
          <p:txBody>
            <a:bodyPr wrap="none" anchor="ctr"/>
            <a:lstStyle/>
            <a:p>
              <a:endParaRPr lang="en-US"/>
            </a:p>
          </p:txBody>
        </p:sp>
        <p:sp>
          <p:nvSpPr>
            <p:cNvPr id="2181" name="Oval 249"/>
            <p:cNvSpPr>
              <a:spLocks noChangeArrowheads="1"/>
            </p:cNvSpPr>
            <p:nvPr/>
          </p:nvSpPr>
          <p:spPr bwMode="auto">
            <a:xfrm>
              <a:off x="3677" y="1862"/>
              <a:ext cx="98" cy="57"/>
            </a:xfrm>
            <a:prstGeom prst="ellipse">
              <a:avLst/>
            </a:prstGeom>
            <a:solidFill>
              <a:srgbClr val="006600"/>
            </a:solidFill>
            <a:ln w="9525" algn="ctr">
              <a:solidFill>
                <a:srgbClr val="FFFFFF"/>
              </a:solidFill>
              <a:round/>
              <a:headEnd/>
              <a:tailEnd/>
            </a:ln>
          </p:spPr>
          <p:txBody>
            <a:bodyPr wrap="none" anchor="ctr"/>
            <a:lstStyle/>
            <a:p>
              <a:endParaRPr lang="en-US"/>
            </a:p>
          </p:txBody>
        </p:sp>
      </p:grpSp>
      <p:graphicFrame>
        <p:nvGraphicFramePr>
          <p:cNvPr id="16747" name="Group 363"/>
          <p:cNvGraphicFramePr>
            <a:graphicFrameLocks noGrp="1"/>
          </p:cNvGraphicFramePr>
          <p:nvPr/>
        </p:nvGraphicFramePr>
        <p:xfrm>
          <a:off x="647700" y="982663"/>
          <a:ext cx="3993346" cy="1645920"/>
        </p:xfrm>
        <a:graphic>
          <a:graphicData uri="http://schemas.openxmlformats.org/drawingml/2006/table">
            <a:tbl>
              <a:tblPr/>
              <a:tblGrid>
                <a:gridCol w="785792"/>
                <a:gridCol w="563506"/>
                <a:gridCol w="661013"/>
                <a:gridCol w="771180"/>
                <a:gridCol w="1211855"/>
              </a:tblGrid>
              <a:tr h="153988">
                <a:tc rowSpan="2">
                  <a:txBody>
                    <a:bodyPr/>
                    <a:lstStyle/>
                    <a:p>
                      <a:pPr marL="0" marR="0" lvl="0" indent="0" algn="ctr" defTabSz="457200" rtl="0" eaLnBrk="0" fontAlgn="base" latinLnBrk="0" hangingPunct="0">
                        <a:lnSpc>
                          <a:spcPct val="90000"/>
                        </a:lnSpc>
                        <a:spcBef>
                          <a:spcPts val="700"/>
                        </a:spcBef>
                        <a:spcAft>
                          <a:spcPts val="700"/>
                        </a:spcAft>
                        <a:buClr>
                          <a:srgbClr val="333399"/>
                        </a:buClr>
                        <a:buSzPct val="75000"/>
                        <a:buFont typeface="Monotype Sorts" pitchFamily="2" charset="2"/>
                        <a:buNone/>
                        <a:tabLst/>
                      </a:pPr>
                      <a:r>
                        <a:rPr kumimoji="0" lang="en-US" sz="1200" b="1" i="0" u="none" strike="noStrike" cap="none" normalizeH="0" baseline="0" dirty="0" smtClean="0">
                          <a:ln>
                            <a:noFill/>
                          </a:ln>
                          <a:solidFill>
                            <a:schemeClr val="bg1"/>
                          </a:solidFill>
                          <a:effectLst/>
                          <a:latin typeface="Arial Narrow" pitchFamily="34" charset="0"/>
                          <a:ea typeface="AR PL ShanHeiSun Uni"/>
                          <a:cs typeface="AR PL ShanHeiSun Uni"/>
                        </a:rPr>
                        <a:t># of Lanes per direction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4">
                  <a:txBody>
                    <a:bodyPr/>
                    <a:lstStyle/>
                    <a:p>
                      <a:pPr marL="0" marR="0" lvl="0" indent="0" algn="ctr" defTabSz="457200" rtl="0" eaLnBrk="0" fontAlgn="base" latinLnBrk="0" hangingPunct="0">
                        <a:lnSpc>
                          <a:spcPct val="90000"/>
                        </a:lnSpc>
                        <a:spcBef>
                          <a:spcPts val="700"/>
                        </a:spcBef>
                        <a:spcAft>
                          <a:spcPts val="700"/>
                        </a:spcAft>
                        <a:buClr>
                          <a:srgbClr val="333399"/>
                        </a:buClr>
                        <a:buSzPct val="75000"/>
                        <a:buFont typeface="Monotype Sorts" pitchFamily="2" charset="2"/>
                        <a:buNone/>
                        <a:tabLst/>
                      </a:pPr>
                      <a:r>
                        <a:rPr kumimoji="0" lang="en-US" sz="1200" b="1" i="0" u="none" strike="noStrike" cap="none" normalizeH="0" baseline="0" dirty="0" smtClean="0">
                          <a:ln>
                            <a:noFill/>
                          </a:ln>
                          <a:solidFill>
                            <a:schemeClr val="bg1"/>
                          </a:solidFill>
                          <a:effectLst/>
                          <a:latin typeface="Arial Narrow" pitchFamily="34" charset="0"/>
                          <a:ea typeface="AR PL ShanHeiSun Uni"/>
                          <a:cs typeface="AR PL ShanHeiSun Uni"/>
                        </a:rPr>
                        <a:t>Per Lane &amp; Rounded Per Link Bandwidth (</a:t>
                      </a:r>
                      <a:r>
                        <a:rPr kumimoji="0" lang="en-US" sz="1200" b="1" i="0" u="none" strike="noStrike" cap="none" normalizeH="0" baseline="0" dirty="0" err="1" smtClean="0">
                          <a:ln>
                            <a:noFill/>
                          </a:ln>
                          <a:solidFill>
                            <a:schemeClr val="bg1"/>
                          </a:solidFill>
                          <a:effectLst/>
                          <a:latin typeface="Arial Narrow" pitchFamily="34" charset="0"/>
                          <a:ea typeface="AR PL ShanHeiSun Uni"/>
                          <a:cs typeface="AR PL ShanHeiSun Uni"/>
                        </a:rPr>
                        <a:t>Gb</a:t>
                      </a:r>
                      <a:r>
                        <a:rPr kumimoji="0" lang="en-US" sz="1200" b="1" i="0" u="none" strike="noStrike" cap="none" normalizeH="0" baseline="0" dirty="0" smtClean="0">
                          <a:ln>
                            <a:noFill/>
                          </a:ln>
                          <a:solidFill>
                            <a:schemeClr val="bg1"/>
                          </a:solidFill>
                          <a:effectLst/>
                          <a:latin typeface="Arial Narrow" pitchFamily="34" charset="0"/>
                          <a:ea typeface="AR PL ShanHeiSun Uni"/>
                          <a:cs typeface="AR PL ShanHeiSun Uni"/>
                        </a:rPr>
                        <a: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19075">
                <a:tc vMerge="1">
                  <a:txBody>
                    <a:bodyPr/>
                    <a:lstStyle/>
                    <a:p>
                      <a:endParaRPr lang="en-US"/>
                    </a:p>
                  </a:txBody>
                  <a:tcPr/>
                </a:tc>
                <a:tc>
                  <a:txBody>
                    <a:bodyPr/>
                    <a:lstStyle/>
                    <a:p>
                      <a:pPr marL="0" marR="0" lvl="0" indent="0" algn="ctr" defTabSz="457200" rtl="0" eaLnBrk="0" fontAlgn="base" latinLnBrk="0" hangingPunct="0">
                        <a:lnSpc>
                          <a:spcPct val="90000"/>
                        </a:lnSpc>
                        <a:spcBef>
                          <a:spcPts val="700"/>
                        </a:spcBef>
                        <a:spcAft>
                          <a:spcPts val="700"/>
                        </a:spcAft>
                        <a:buClr>
                          <a:srgbClr val="333399"/>
                        </a:buClr>
                        <a:buSzPct val="75000"/>
                        <a:buFont typeface="Monotype Sorts" pitchFamily="2" charset="2"/>
                        <a:buNone/>
                        <a:tabLst/>
                      </a:pPr>
                      <a:r>
                        <a:rPr kumimoji="0" lang="en-US" sz="1000" b="1" i="0" u="none" strike="noStrike" cap="none" normalizeH="0" baseline="0" dirty="0" smtClean="0">
                          <a:ln>
                            <a:noFill/>
                          </a:ln>
                          <a:solidFill>
                            <a:schemeClr val="bg1"/>
                          </a:solidFill>
                          <a:effectLst/>
                          <a:latin typeface="Arial Narrow" pitchFamily="34" charset="0"/>
                          <a:ea typeface="AR PL ShanHeiSun Uni"/>
                          <a:cs typeface="AR PL ShanHeiSun Uni"/>
                        </a:rPr>
                        <a:t>5G-IB  DDR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57200" rtl="0" eaLnBrk="0" fontAlgn="base" latinLnBrk="0" hangingPunct="0">
                        <a:lnSpc>
                          <a:spcPct val="90000"/>
                        </a:lnSpc>
                        <a:spcBef>
                          <a:spcPts val="700"/>
                        </a:spcBef>
                        <a:spcAft>
                          <a:spcPts val="700"/>
                        </a:spcAft>
                        <a:buClr>
                          <a:srgbClr val="333399"/>
                        </a:buClr>
                        <a:buSzPct val="75000"/>
                        <a:buFont typeface="Monotype Sorts" pitchFamily="2" charset="2"/>
                        <a:buNone/>
                        <a:tabLst/>
                      </a:pPr>
                      <a:r>
                        <a:rPr kumimoji="0" lang="en-US" sz="1000" b="1" i="0" u="none" strike="noStrike" cap="none" normalizeH="0" baseline="0" dirty="0" smtClean="0">
                          <a:ln>
                            <a:noFill/>
                          </a:ln>
                          <a:solidFill>
                            <a:schemeClr val="bg1"/>
                          </a:solidFill>
                          <a:effectLst/>
                          <a:latin typeface="Arial Narrow" pitchFamily="34" charset="0"/>
                          <a:ea typeface="+mn-ea"/>
                          <a:cs typeface="+mn-cs"/>
                        </a:rPr>
                        <a:t>10G-IB QDR</a:t>
                      </a:r>
                      <a:endParaRPr kumimoji="0" lang="en-US" sz="1000" b="1" i="0" u="none" strike="noStrike" cap="none" normalizeH="0" baseline="0" dirty="0" smtClean="0">
                        <a:ln>
                          <a:noFill/>
                        </a:ln>
                        <a:solidFill>
                          <a:schemeClr val="bg1"/>
                        </a:solidFill>
                        <a:effectLst/>
                        <a:latin typeface="Arial Narrow" pitchFamily="34" charset="0"/>
                        <a:ea typeface="AR PL ShanHeiSun Uni"/>
                        <a:cs typeface="AR PL ShanHeiSun Uni"/>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57200" rtl="0" eaLnBrk="0" fontAlgn="base" latinLnBrk="0" hangingPunct="0">
                        <a:lnSpc>
                          <a:spcPct val="90000"/>
                        </a:lnSpc>
                        <a:spcBef>
                          <a:spcPts val="700"/>
                        </a:spcBef>
                        <a:spcAft>
                          <a:spcPts val="700"/>
                        </a:spcAft>
                        <a:buClr>
                          <a:srgbClr val="333399"/>
                        </a:buClr>
                        <a:buSzPct val="75000"/>
                        <a:buFont typeface="Monotype Sorts" pitchFamily="2" charset="2"/>
                        <a:buNone/>
                        <a:tabLst/>
                      </a:pPr>
                      <a:r>
                        <a:rPr kumimoji="0" lang="en-US" sz="1000" b="1" i="0" u="none" strike="noStrike" cap="none" normalizeH="0" baseline="0" dirty="0" smtClean="0">
                          <a:ln>
                            <a:noFill/>
                          </a:ln>
                          <a:solidFill>
                            <a:schemeClr val="bg1"/>
                          </a:solidFill>
                          <a:effectLst/>
                          <a:latin typeface="Arial Narrow" pitchFamily="34" charset="0"/>
                          <a:ea typeface="+mn-ea"/>
                          <a:cs typeface="+mn-cs"/>
                        </a:rPr>
                        <a:t>14G-IB-FDR</a:t>
                      </a:r>
                      <a:br>
                        <a:rPr kumimoji="0" lang="en-US" sz="1000" b="1" i="0" u="none" strike="noStrike" cap="none" normalizeH="0" baseline="0" dirty="0" smtClean="0">
                          <a:ln>
                            <a:noFill/>
                          </a:ln>
                          <a:solidFill>
                            <a:schemeClr val="bg1"/>
                          </a:solidFill>
                          <a:effectLst/>
                          <a:latin typeface="Arial Narrow" pitchFamily="34" charset="0"/>
                          <a:ea typeface="+mn-ea"/>
                          <a:cs typeface="+mn-cs"/>
                        </a:rPr>
                      </a:br>
                      <a:r>
                        <a:rPr kumimoji="0" lang="en-US" sz="1000" b="1" i="0" u="none" strike="noStrike" cap="none" normalizeH="0" baseline="0" dirty="0" smtClean="0">
                          <a:ln>
                            <a:noFill/>
                          </a:ln>
                          <a:solidFill>
                            <a:schemeClr val="bg1"/>
                          </a:solidFill>
                          <a:effectLst/>
                          <a:latin typeface="Arial Narrow" pitchFamily="34" charset="0"/>
                          <a:ea typeface="+mn-ea"/>
                          <a:cs typeface="+mn-cs"/>
                        </a:rPr>
                        <a:t>(14.025)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57200" rtl="0" eaLnBrk="0" fontAlgn="base" latinLnBrk="0" hangingPunct="0">
                        <a:lnSpc>
                          <a:spcPct val="90000"/>
                        </a:lnSpc>
                        <a:spcBef>
                          <a:spcPts val="700"/>
                        </a:spcBef>
                        <a:spcAft>
                          <a:spcPts val="700"/>
                        </a:spcAft>
                        <a:buClr>
                          <a:srgbClr val="333399"/>
                        </a:buClr>
                        <a:buSzPct val="75000"/>
                        <a:buFont typeface="Monotype Sorts" pitchFamily="2" charset="2"/>
                        <a:buNone/>
                        <a:tabLst/>
                      </a:pPr>
                      <a:r>
                        <a:rPr kumimoji="0" lang="en-US" sz="1000" b="1" i="0" u="none" strike="noStrike" cap="none" normalizeH="0" baseline="0" dirty="0" smtClean="0">
                          <a:ln>
                            <a:noFill/>
                          </a:ln>
                          <a:solidFill>
                            <a:schemeClr val="bg1"/>
                          </a:solidFill>
                          <a:effectLst/>
                          <a:latin typeface="Arial Narrow" pitchFamily="34" charset="0"/>
                          <a:ea typeface="AR PL ShanHeiSun Uni"/>
                          <a:cs typeface="AR PL ShanHeiSun Uni"/>
                        </a:rPr>
                        <a:t>26G-IB-EDR</a:t>
                      </a:r>
                      <a:br>
                        <a:rPr kumimoji="0" lang="en-US" sz="1000" b="1" i="0" u="none" strike="noStrike" cap="none" normalizeH="0" baseline="0" dirty="0" smtClean="0">
                          <a:ln>
                            <a:noFill/>
                          </a:ln>
                          <a:solidFill>
                            <a:schemeClr val="bg1"/>
                          </a:solidFill>
                          <a:effectLst/>
                          <a:latin typeface="Arial Narrow" pitchFamily="34" charset="0"/>
                          <a:ea typeface="AR PL ShanHeiSun Uni"/>
                          <a:cs typeface="AR PL ShanHeiSun Uni"/>
                        </a:rPr>
                      </a:br>
                      <a:r>
                        <a:rPr kumimoji="0" lang="en-US" sz="1000" b="1" i="0" u="none" strike="noStrike" cap="none" normalizeH="0" baseline="0" dirty="0" smtClean="0">
                          <a:ln>
                            <a:noFill/>
                          </a:ln>
                          <a:solidFill>
                            <a:schemeClr val="bg1"/>
                          </a:solidFill>
                          <a:effectLst/>
                          <a:latin typeface="Arial Narrow" pitchFamily="34" charset="0"/>
                          <a:ea typeface="AR PL ShanHeiSun Uni"/>
                          <a:cs typeface="AR PL ShanHeiSun Uni"/>
                        </a:rPr>
                        <a:t>(25.78125)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152400">
                <a:tc>
                  <a:txBody>
                    <a:bodyPr/>
                    <a:lstStyle/>
                    <a:p>
                      <a:pPr marL="0" marR="0" lvl="0" indent="0" algn="ctr" defTabSz="457200" rtl="0" eaLnBrk="0" fontAlgn="base" latinLnBrk="0" hangingPunct="0">
                        <a:lnSpc>
                          <a:spcPct val="90000"/>
                        </a:lnSpc>
                        <a:spcBef>
                          <a:spcPts val="700"/>
                        </a:spcBef>
                        <a:spcAft>
                          <a:spcPts val="700"/>
                        </a:spcAft>
                        <a:buClr>
                          <a:srgbClr val="333399"/>
                        </a:buClr>
                        <a:buSzPct val="75000"/>
                        <a:buFont typeface="Monotype Sorts" pitchFamily="2" charset="2"/>
                        <a:buNone/>
                        <a:tabLst/>
                      </a:pPr>
                      <a:r>
                        <a:rPr kumimoji="0" lang="en-US" sz="1200" b="1" i="0" u="none" strike="noStrike" cap="none" normalizeH="0" baseline="0" dirty="0" smtClean="0">
                          <a:ln>
                            <a:noFill/>
                          </a:ln>
                          <a:solidFill>
                            <a:srgbClr val="000000"/>
                          </a:solidFill>
                          <a:effectLst/>
                          <a:latin typeface="Arial Narrow" pitchFamily="34" charset="0"/>
                          <a:ea typeface="AR PL ShanHeiSun Uni"/>
                          <a:cs typeface="AR PL ShanHeiSun Uni"/>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AC3F4"/>
                    </a:solidFill>
                  </a:tcPr>
                </a:tc>
                <a:tc>
                  <a:txBody>
                    <a:bodyPr/>
                    <a:lstStyle/>
                    <a:p>
                      <a:pPr marL="0" marR="0" lvl="0" indent="0" algn="ctr" defTabSz="457200" rtl="0" eaLnBrk="0" fontAlgn="base" latinLnBrk="0" hangingPunct="0">
                        <a:lnSpc>
                          <a:spcPct val="90000"/>
                        </a:lnSpc>
                        <a:spcBef>
                          <a:spcPts val="700"/>
                        </a:spcBef>
                        <a:spcAft>
                          <a:spcPts val="700"/>
                        </a:spcAft>
                        <a:buClr>
                          <a:srgbClr val="333399"/>
                        </a:buClr>
                        <a:buSzPct val="75000"/>
                        <a:buFont typeface="Monotype Sorts" pitchFamily="2" charset="2"/>
                        <a:buNone/>
                        <a:tabLst/>
                      </a:pPr>
                      <a:r>
                        <a:rPr kumimoji="0" lang="en-US" sz="1000" b="1" i="1" u="none" strike="noStrike" cap="none" normalizeH="0" baseline="0" dirty="0" smtClean="0">
                          <a:ln>
                            <a:noFill/>
                          </a:ln>
                          <a:solidFill>
                            <a:srgbClr val="000000"/>
                          </a:solidFill>
                          <a:effectLst/>
                          <a:latin typeface="Arial Narrow" pitchFamily="34" charset="0"/>
                          <a:ea typeface="AR PL ShanHeiSun Uni"/>
                          <a:cs typeface="AR PL ShanHeiSun Uni"/>
                        </a:rPr>
                        <a:t>60+60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AC3F4"/>
                    </a:solidFill>
                  </a:tcPr>
                </a:tc>
                <a:tc>
                  <a:txBody>
                    <a:bodyPr/>
                    <a:lstStyle/>
                    <a:p>
                      <a:pPr marL="0" marR="0" lvl="0" indent="0" algn="ctr" defTabSz="457200" rtl="0" eaLnBrk="0" fontAlgn="base" latinLnBrk="0" hangingPunct="0">
                        <a:lnSpc>
                          <a:spcPct val="90000"/>
                        </a:lnSpc>
                        <a:spcBef>
                          <a:spcPts val="700"/>
                        </a:spcBef>
                        <a:spcAft>
                          <a:spcPts val="700"/>
                        </a:spcAft>
                        <a:buClr>
                          <a:srgbClr val="333399"/>
                        </a:buClr>
                        <a:buSzPct val="75000"/>
                        <a:buFont typeface="Monotype Sorts" pitchFamily="2" charset="2"/>
                        <a:buNone/>
                        <a:tabLst/>
                      </a:pPr>
                      <a:r>
                        <a:rPr kumimoji="0" lang="en-US" sz="1000" b="1" i="0" u="none" strike="noStrike" cap="none" normalizeH="0" baseline="0" dirty="0" smtClean="0">
                          <a:ln>
                            <a:noFill/>
                          </a:ln>
                          <a:solidFill>
                            <a:srgbClr val="000000"/>
                          </a:solidFill>
                          <a:effectLst/>
                          <a:latin typeface="Arial Narrow" pitchFamily="34" charset="0"/>
                          <a:ea typeface="AR PL ShanHeiSun Uni"/>
                          <a:cs typeface="AR PL ShanHeiSun Uni"/>
                        </a:rPr>
                        <a:t>120+120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AC3F4"/>
                    </a:solidFill>
                  </a:tcPr>
                </a:tc>
                <a:tc>
                  <a:txBody>
                    <a:bodyPr/>
                    <a:lstStyle/>
                    <a:p>
                      <a:pPr marL="0" marR="0" lvl="0" indent="0" algn="ctr" defTabSz="457200" rtl="0" eaLnBrk="0" fontAlgn="base" latinLnBrk="0" hangingPunct="0">
                        <a:lnSpc>
                          <a:spcPct val="90000"/>
                        </a:lnSpc>
                        <a:spcBef>
                          <a:spcPts val="700"/>
                        </a:spcBef>
                        <a:spcAft>
                          <a:spcPts val="700"/>
                        </a:spcAft>
                        <a:buClr>
                          <a:srgbClr val="333399"/>
                        </a:buClr>
                        <a:buSzPct val="75000"/>
                        <a:buFont typeface="Monotype Sorts" pitchFamily="2" charset="2"/>
                        <a:buNone/>
                        <a:tabLst/>
                      </a:pPr>
                      <a:r>
                        <a:rPr kumimoji="0" lang="en-US" sz="1000" b="1" i="0" u="none" strike="noStrike" cap="none" normalizeH="0" baseline="0" dirty="0" smtClean="0">
                          <a:ln>
                            <a:noFill/>
                          </a:ln>
                          <a:solidFill>
                            <a:srgbClr val="000000"/>
                          </a:solidFill>
                          <a:effectLst/>
                          <a:latin typeface="Arial Narrow" pitchFamily="34" charset="0"/>
                          <a:ea typeface="AR PL ShanHeiSun Uni"/>
                          <a:cs typeface="AR PL ShanHeiSun Uni"/>
                        </a:rPr>
                        <a:t>168+168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AC3F4"/>
                    </a:solidFill>
                  </a:tcPr>
                </a:tc>
                <a:tc>
                  <a:txBody>
                    <a:bodyPr/>
                    <a:lstStyle/>
                    <a:p>
                      <a:pPr marL="0" marR="0" lvl="0" indent="0" algn="ctr" defTabSz="457200" rtl="0" eaLnBrk="0" fontAlgn="base" latinLnBrk="0" hangingPunct="0">
                        <a:lnSpc>
                          <a:spcPct val="90000"/>
                        </a:lnSpc>
                        <a:spcBef>
                          <a:spcPts val="700"/>
                        </a:spcBef>
                        <a:spcAft>
                          <a:spcPts val="700"/>
                        </a:spcAft>
                        <a:buClr>
                          <a:srgbClr val="333399"/>
                        </a:buClr>
                        <a:buSzPct val="75000"/>
                        <a:buFont typeface="Monotype Sorts" pitchFamily="2" charset="2"/>
                        <a:buNone/>
                        <a:tabLst/>
                      </a:pPr>
                      <a:r>
                        <a:rPr kumimoji="0" lang="en-US" sz="1000" b="1" i="0" u="none" strike="noStrike" cap="none" normalizeH="0" baseline="0" dirty="0" smtClean="0">
                          <a:ln>
                            <a:noFill/>
                          </a:ln>
                          <a:solidFill>
                            <a:srgbClr val="000000"/>
                          </a:solidFill>
                          <a:effectLst/>
                          <a:latin typeface="Arial Narrow" pitchFamily="34" charset="0"/>
                          <a:ea typeface="AR PL ShanHeiSun Uni"/>
                          <a:cs typeface="AR PL ShanHeiSun Uni"/>
                        </a:rPr>
                        <a:t>300+300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AC3F4"/>
                    </a:solidFill>
                  </a:tcPr>
                </a:tc>
              </a:tr>
              <a:tr h="165100">
                <a:tc>
                  <a:txBody>
                    <a:bodyPr/>
                    <a:lstStyle/>
                    <a:p>
                      <a:pPr marL="0" marR="0" lvl="0" indent="0" algn="ctr" defTabSz="457200" rtl="0" eaLnBrk="0" fontAlgn="base" latinLnBrk="0" hangingPunct="0">
                        <a:lnSpc>
                          <a:spcPct val="90000"/>
                        </a:lnSpc>
                        <a:spcBef>
                          <a:spcPts val="700"/>
                        </a:spcBef>
                        <a:spcAft>
                          <a:spcPts val="700"/>
                        </a:spcAft>
                        <a:buClr>
                          <a:srgbClr val="333399"/>
                        </a:buClr>
                        <a:buSzPct val="75000"/>
                        <a:buFont typeface="Monotype Sorts" pitchFamily="2" charset="2"/>
                        <a:buNone/>
                        <a:tabLst/>
                      </a:pPr>
                      <a:r>
                        <a:rPr kumimoji="0" lang="en-US" sz="1200" b="1" i="0" u="none" strike="noStrike" cap="none" normalizeH="0" baseline="0" dirty="0" smtClean="0">
                          <a:ln>
                            <a:noFill/>
                          </a:ln>
                          <a:solidFill>
                            <a:srgbClr val="000000"/>
                          </a:solidFill>
                          <a:effectLst/>
                          <a:latin typeface="Arial Narrow" pitchFamily="34" charset="0"/>
                          <a:ea typeface="AR PL ShanHeiSun Uni"/>
                          <a:cs typeface="AR PL ShanHeiSun Uni"/>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457200" rtl="0" eaLnBrk="0" fontAlgn="base" latinLnBrk="0" hangingPunct="0">
                        <a:lnSpc>
                          <a:spcPct val="90000"/>
                        </a:lnSpc>
                        <a:spcBef>
                          <a:spcPts val="700"/>
                        </a:spcBef>
                        <a:spcAft>
                          <a:spcPts val="700"/>
                        </a:spcAft>
                        <a:buClr>
                          <a:srgbClr val="333399"/>
                        </a:buClr>
                        <a:buSzPct val="75000"/>
                        <a:buFont typeface="Monotype Sorts" pitchFamily="2" charset="2"/>
                        <a:buNone/>
                        <a:tabLst/>
                      </a:pPr>
                      <a:r>
                        <a:rPr kumimoji="0" lang="en-US" sz="1000" b="1" i="0" u="none" strike="noStrike" cap="none" normalizeH="0" baseline="0" dirty="0" smtClean="0">
                          <a:ln>
                            <a:noFill/>
                          </a:ln>
                          <a:solidFill>
                            <a:srgbClr val="000000"/>
                          </a:solidFill>
                          <a:effectLst/>
                          <a:latin typeface="Arial Narrow" pitchFamily="34" charset="0"/>
                          <a:ea typeface="AR PL ShanHeiSun Uni"/>
                          <a:cs typeface="AR PL ShanHeiSun Uni"/>
                        </a:rPr>
                        <a:t>40+40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457200" rtl="0" eaLnBrk="0" fontAlgn="base" latinLnBrk="0" hangingPunct="0">
                        <a:lnSpc>
                          <a:spcPct val="90000"/>
                        </a:lnSpc>
                        <a:spcBef>
                          <a:spcPts val="700"/>
                        </a:spcBef>
                        <a:spcAft>
                          <a:spcPts val="700"/>
                        </a:spcAft>
                        <a:buClr>
                          <a:srgbClr val="333399"/>
                        </a:buClr>
                        <a:buSzPct val="75000"/>
                        <a:buFont typeface="Monotype Sorts" pitchFamily="2" charset="2"/>
                        <a:buNone/>
                        <a:tabLst/>
                      </a:pPr>
                      <a:r>
                        <a:rPr kumimoji="0" lang="en-US" sz="1000" b="1" i="0" u="none" strike="noStrike" cap="none" normalizeH="0" baseline="0" dirty="0" smtClean="0">
                          <a:ln>
                            <a:noFill/>
                          </a:ln>
                          <a:solidFill>
                            <a:srgbClr val="000000"/>
                          </a:solidFill>
                          <a:effectLst/>
                          <a:latin typeface="Arial Narrow" pitchFamily="34" charset="0"/>
                          <a:ea typeface="AR PL ShanHeiSun Uni"/>
                          <a:cs typeface="AR PL ShanHeiSun Uni"/>
                        </a:rPr>
                        <a:t>80+80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457200" rtl="0" eaLnBrk="0" fontAlgn="base" latinLnBrk="0" hangingPunct="0">
                        <a:lnSpc>
                          <a:spcPct val="90000"/>
                        </a:lnSpc>
                        <a:spcBef>
                          <a:spcPts val="700"/>
                        </a:spcBef>
                        <a:spcAft>
                          <a:spcPts val="700"/>
                        </a:spcAft>
                        <a:buClr>
                          <a:srgbClr val="333399"/>
                        </a:buClr>
                        <a:buSzPct val="75000"/>
                        <a:buFont typeface="Monotype Sorts" pitchFamily="2" charset="2"/>
                        <a:buNone/>
                        <a:tabLst/>
                      </a:pPr>
                      <a:r>
                        <a:rPr kumimoji="0" lang="en-US" sz="1000" b="1" i="0" u="none" strike="noStrike" cap="none" normalizeH="0" baseline="0" dirty="0" smtClean="0">
                          <a:ln>
                            <a:noFill/>
                          </a:ln>
                          <a:solidFill>
                            <a:srgbClr val="000000"/>
                          </a:solidFill>
                          <a:effectLst/>
                          <a:latin typeface="Arial Narrow" pitchFamily="34" charset="0"/>
                          <a:ea typeface="AR PL ShanHeiSun Uni"/>
                          <a:cs typeface="AR PL ShanHeiSun Uni"/>
                        </a:rPr>
                        <a:t>112+112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457200" rtl="0" eaLnBrk="0" fontAlgn="base" latinLnBrk="0" hangingPunct="0">
                        <a:lnSpc>
                          <a:spcPct val="90000"/>
                        </a:lnSpc>
                        <a:spcBef>
                          <a:spcPts val="700"/>
                        </a:spcBef>
                        <a:spcAft>
                          <a:spcPts val="700"/>
                        </a:spcAft>
                        <a:buClr>
                          <a:srgbClr val="333399"/>
                        </a:buClr>
                        <a:buSzPct val="75000"/>
                        <a:buFont typeface="Monotype Sorts" pitchFamily="2" charset="2"/>
                        <a:buNone/>
                        <a:tabLst/>
                      </a:pPr>
                      <a:r>
                        <a:rPr kumimoji="0" lang="en-US" sz="1000" b="1" i="0" u="none" strike="noStrike" cap="none" normalizeH="0" baseline="0" dirty="0" smtClean="0">
                          <a:ln>
                            <a:noFill/>
                          </a:ln>
                          <a:solidFill>
                            <a:srgbClr val="000000"/>
                          </a:solidFill>
                          <a:effectLst/>
                          <a:latin typeface="Arial Narrow" pitchFamily="34" charset="0"/>
                          <a:ea typeface="AR PL ShanHeiSun Uni"/>
                          <a:cs typeface="AR PL ShanHeiSun Uni"/>
                        </a:rPr>
                        <a:t>200+200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165100">
                <a:tc>
                  <a:txBody>
                    <a:bodyPr/>
                    <a:lstStyle/>
                    <a:p>
                      <a:pPr marL="0" marR="0" lvl="0" indent="0" algn="ctr" defTabSz="457200" rtl="0" eaLnBrk="0" fontAlgn="base" latinLnBrk="0" hangingPunct="0">
                        <a:lnSpc>
                          <a:spcPct val="90000"/>
                        </a:lnSpc>
                        <a:spcBef>
                          <a:spcPts val="700"/>
                        </a:spcBef>
                        <a:spcAft>
                          <a:spcPts val="700"/>
                        </a:spcAft>
                        <a:buClr>
                          <a:srgbClr val="333399"/>
                        </a:buClr>
                        <a:buSzPct val="75000"/>
                        <a:buFont typeface="Monotype Sorts" pitchFamily="2" charset="2"/>
                        <a:buNone/>
                        <a:tabLst/>
                      </a:pPr>
                      <a:r>
                        <a:rPr kumimoji="0" lang="en-US" sz="1200" b="1" i="0" u="none" strike="noStrike" cap="none" normalizeH="0" baseline="0" dirty="0" smtClean="0">
                          <a:ln>
                            <a:noFill/>
                          </a:ln>
                          <a:solidFill>
                            <a:srgbClr val="000000"/>
                          </a:solidFill>
                          <a:effectLst/>
                          <a:latin typeface="Arial Narrow" pitchFamily="34" charset="0"/>
                          <a:ea typeface="AR PL ShanHeiSun Uni"/>
                          <a:cs typeface="AR PL ShanHeiSun Uni"/>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457200" rtl="0" eaLnBrk="0" fontAlgn="base" latinLnBrk="0" hangingPunct="0">
                        <a:lnSpc>
                          <a:spcPct val="90000"/>
                        </a:lnSpc>
                        <a:spcBef>
                          <a:spcPts val="700"/>
                        </a:spcBef>
                        <a:spcAft>
                          <a:spcPts val="700"/>
                        </a:spcAft>
                        <a:buClr>
                          <a:srgbClr val="333399"/>
                        </a:buClr>
                        <a:buSzPct val="75000"/>
                        <a:buFont typeface="Monotype Sorts" pitchFamily="2" charset="2"/>
                        <a:buNone/>
                        <a:tabLst/>
                      </a:pPr>
                      <a:r>
                        <a:rPr kumimoji="0" lang="en-US" sz="1000" b="1" i="0" u="none" strike="noStrike" cap="none" normalizeH="0" baseline="0" dirty="0" smtClean="0">
                          <a:ln>
                            <a:noFill/>
                          </a:ln>
                          <a:solidFill>
                            <a:srgbClr val="000000"/>
                          </a:solidFill>
                          <a:effectLst/>
                          <a:latin typeface="Arial Narrow" pitchFamily="34" charset="0"/>
                          <a:ea typeface="AR PL ShanHeiSun Uni"/>
                          <a:cs typeface="AR PL ShanHeiSun Uni"/>
                        </a:rPr>
                        <a:t>20+20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457200" rtl="0" eaLnBrk="0" fontAlgn="base" latinLnBrk="0" hangingPunct="0">
                        <a:lnSpc>
                          <a:spcPct val="90000"/>
                        </a:lnSpc>
                        <a:spcBef>
                          <a:spcPts val="700"/>
                        </a:spcBef>
                        <a:spcAft>
                          <a:spcPts val="700"/>
                        </a:spcAft>
                        <a:buClr>
                          <a:srgbClr val="333399"/>
                        </a:buClr>
                        <a:buSzPct val="75000"/>
                        <a:buFont typeface="Monotype Sorts" pitchFamily="2" charset="2"/>
                        <a:buNone/>
                        <a:tabLst/>
                      </a:pPr>
                      <a:r>
                        <a:rPr kumimoji="0" lang="en-US" sz="1000" b="1" i="0" u="none" strike="noStrike" cap="none" normalizeH="0" baseline="0" dirty="0" smtClean="0">
                          <a:ln>
                            <a:noFill/>
                          </a:ln>
                          <a:solidFill>
                            <a:srgbClr val="000000"/>
                          </a:solidFill>
                          <a:effectLst/>
                          <a:latin typeface="Arial Narrow" pitchFamily="34" charset="0"/>
                          <a:ea typeface="AR PL ShanHeiSun Uni"/>
                          <a:cs typeface="AR PL ShanHeiSun Uni"/>
                        </a:rPr>
                        <a:t>40+40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457200" rtl="0" eaLnBrk="0" fontAlgn="base" latinLnBrk="0" hangingPunct="0">
                        <a:lnSpc>
                          <a:spcPct val="90000"/>
                        </a:lnSpc>
                        <a:spcBef>
                          <a:spcPts val="700"/>
                        </a:spcBef>
                        <a:spcAft>
                          <a:spcPts val="700"/>
                        </a:spcAft>
                        <a:buClr>
                          <a:srgbClr val="333399"/>
                        </a:buClr>
                        <a:buSzPct val="75000"/>
                        <a:buFont typeface="Monotype Sorts" pitchFamily="2" charset="2"/>
                        <a:buNone/>
                        <a:tabLst/>
                      </a:pPr>
                      <a:r>
                        <a:rPr kumimoji="0" lang="en-US" sz="1000" b="1" i="0" u="none" strike="noStrike" cap="none" normalizeH="0" baseline="0" dirty="0" smtClean="0">
                          <a:ln>
                            <a:noFill/>
                          </a:ln>
                          <a:solidFill>
                            <a:srgbClr val="000000"/>
                          </a:solidFill>
                          <a:effectLst/>
                          <a:latin typeface="Arial Narrow" pitchFamily="34" charset="0"/>
                          <a:ea typeface="AR PL ShanHeiSun Uni"/>
                          <a:cs typeface="AR PL ShanHeiSun Uni"/>
                        </a:rPr>
                        <a:t>56+56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457200" rtl="0" eaLnBrk="0" fontAlgn="base" latinLnBrk="0" hangingPunct="0">
                        <a:lnSpc>
                          <a:spcPct val="90000"/>
                        </a:lnSpc>
                        <a:spcBef>
                          <a:spcPts val="700"/>
                        </a:spcBef>
                        <a:spcAft>
                          <a:spcPts val="700"/>
                        </a:spcAft>
                        <a:buClr>
                          <a:srgbClr val="333399"/>
                        </a:buClr>
                        <a:buSzPct val="75000"/>
                        <a:buFont typeface="Monotype Sorts" pitchFamily="2" charset="2"/>
                        <a:buNone/>
                        <a:tabLst/>
                      </a:pPr>
                      <a:r>
                        <a:rPr kumimoji="0" lang="en-US" sz="1000" b="1" i="0" u="none" strike="noStrike" cap="none" normalizeH="0" baseline="0" dirty="0" smtClean="0">
                          <a:ln>
                            <a:noFill/>
                          </a:ln>
                          <a:solidFill>
                            <a:srgbClr val="000000"/>
                          </a:solidFill>
                          <a:effectLst/>
                          <a:latin typeface="Arial Narrow" pitchFamily="34" charset="0"/>
                          <a:ea typeface="AR PL ShanHeiSun Uni"/>
                          <a:cs typeface="AR PL ShanHeiSun Uni"/>
                        </a:rPr>
                        <a:t>100+100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r>
              <a:tr h="166688">
                <a:tc>
                  <a:txBody>
                    <a:bodyPr/>
                    <a:lstStyle/>
                    <a:p>
                      <a:pPr marL="0" marR="0" lvl="0" indent="0" algn="ctr" defTabSz="457200" rtl="0" eaLnBrk="0" fontAlgn="base" latinLnBrk="0" hangingPunct="0">
                        <a:lnSpc>
                          <a:spcPct val="90000"/>
                        </a:lnSpc>
                        <a:spcBef>
                          <a:spcPts val="700"/>
                        </a:spcBef>
                        <a:spcAft>
                          <a:spcPts val="700"/>
                        </a:spcAft>
                        <a:buClr>
                          <a:srgbClr val="333399"/>
                        </a:buClr>
                        <a:buSzPct val="75000"/>
                        <a:buFont typeface="Monotype Sorts" pitchFamily="2" charset="2"/>
                        <a:buNone/>
                        <a:tabLst/>
                      </a:pPr>
                      <a:r>
                        <a:rPr kumimoji="0" lang="en-US" sz="1200" b="1" i="0" u="none" strike="noStrike" cap="none" normalizeH="0" baseline="0" dirty="0" smtClean="0">
                          <a:ln>
                            <a:noFill/>
                          </a:ln>
                          <a:solidFill>
                            <a:srgbClr val="000000"/>
                          </a:solidFill>
                          <a:effectLst/>
                          <a:latin typeface="Arial Narrow" pitchFamily="34" charset="0"/>
                          <a:ea typeface="AR PL ShanHeiSun Uni"/>
                          <a:cs typeface="AR PL ShanHeiSun Uni"/>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457200" rtl="0" eaLnBrk="0" fontAlgn="base" latinLnBrk="0" hangingPunct="0">
                        <a:lnSpc>
                          <a:spcPct val="90000"/>
                        </a:lnSpc>
                        <a:spcBef>
                          <a:spcPts val="700"/>
                        </a:spcBef>
                        <a:spcAft>
                          <a:spcPts val="700"/>
                        </a:spcAft>
                        <a:buClr>
                          <a:srgbClr val="333399"/>
                        </a:buClr>
                        <a:buSzPct val="75000"/>
                        <a:buFont typeface="Monotype Sorts" pitchFamily="2" charset="2"/>
                        <a:buNone/>
                        <a:tabLst/>
                      </a:pPr>
                      <a:r>
                        <a:rPr kumimoji="0" lang="en-US" sz="1000" b="1" i="0" u="none" strike="noStrike" cap="none" normalizeH="0" baseline="0" dirty="0" smtClean="0">
                          <a:ln>
                            <a:noFill/>
                          </a:ln>
                          <a:solidFill>
                            <a:srgbClr val="000000"/>
                          </a:solidFill>
                          <a:effectLst/>
                          <a:latin typeface="Arial Narrow" pitchFamily="34" charset="0"/>
                          <a:ea typeface="AR PL ShanHeiSun Uni"/>
                          <a:cs typeface="AR PL ShanHeiSun Uni"/>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457200" rtl="0" eaLnBrk="0" fontAlgn="base" latinLnBrk="0" hangingPunct="0">
                        <a:lnSpc>
                          <a:spcPct val="90000"/>
                        </a:lnSpc>
                        <a:spcBef>
                          <a:spcPts val="700"/>
                        </a:spcBef>
                        <a:spcAft>
                          <a:spcPts val="700"/>
                        </a:spcAft>
                        <a:buClr>
                          <a:srgbClr val="333399"/>
                        </a:buClr>
                        <a:buSzPct val="75000"/>
                        <a:buFont typeface="Monotype Sorts" pitchFamily="2" charset="2"/>
                        <a:buNone/>
                        <a:tabLst/>
                      </a:pPr>
                      <a:r>
                        <a:rPr kumimoji="0" lang="en-US" sz="1000" b="1" i="0" u="none" strike="noStrike" cap="none" normalizeH="0" baseline="0" dirty="0" smtClean="0">
                          <a:ln>
                            <a:noFill/>
                          </a:ln>
                          <a:solidFill>
                            <a:srgbClr val="000000"/>
                          </a:solidFill>
                          <a:effectLst/>
                          <a:latin typeface="Arial Narrow" pitchFamily="34" charset="0"/>
                          <a:ea typeface="AR PL ShanHeiSun Uni"/>
                          <a:cs typeface="AR PL ShanHeiSun Uni"/>
                        </a:rPr>
                        <a:t>10+10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457200" rtl="0" eaLnBrk="0" fontAlgn="base" latinLnBrk="0" hangingPunct="0">
                        <a:lnSpc>
                          <a:spcPct val="90000"/>
                        </a:lnSpc>
                        <a:spcBef>
                          <a:spcPts val="700"/>
                        </a:spcBef>
                        <a:spcAft>
                          <a:spcPts val="700"/>
                        </a:spcAft>
                        <a:buClr>
                          <a:srgbClr val="333399"/>
                        </a:buClr>
                        <a:buSzPct val="75000"/>
                        <a:buFont typeface="Monotype Sorts" pitchFamily="2" charset="2"/>
                        <a:buNone/>
                        <a:tabLst/>
                      </a:pPr>
                      <a:r>
                        <a:rPr kumimoji="0" lang="en-US" sz="1000" b="1" i="0" u="none" strike="noStrike" cap="none" normalizeH="0" baseline="0" dirty="0" smtClean="0">
                          <a:ln>
                            <a:noFill/>
                          </a:ln>
                          <a:solidFill>
                            <a:srgbClr val="000000"/>
                          </a:solidFill>
                          <a:effectLst/>
                          <a:latin typeface="Arial Narrow" pitchFamily="34" charset="0"/>
                          <a:ea typeface="AR PL ShanHeiSun Uni"/>
                          <a:cs typeface="AR PL ShanHeiSun Uni"/>
                        </a:rPr>
                        <a:t>14+14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457200" rtl="0" eaLnBrk="0" fontAlgn="base" latinLnBrk="0" hangingPunct="0">
                        <a:lnSpc>
                          <a:spcPct val="90000"/>
                        </a:lnSpc>
                        <a:spcBef>
                          <a:spcPts val="700"/>
                        </a:spcBef>
                        <a:spcAft>
                          <a:spcPts val="700"/>
                        </a:spcAft>
                        <a:buClr>
                          <a:srgbClr val="333399"/>
                        </a:buClr>
                        <a:buSzPct val="75000"/>
                        <a:buFont typeface="Monotype Sorts" pitchFamily="2" charset="2"/>
                        <a:buNone/>
                        <a:tabLst/>
                      </a:pPr>
                      <a:r>
                        <a:rPr kumimoji="0" lang="en-US" sz="1000" b="1" i="0" u="none" strike="noStrike" cap="none" normalizeH="0" baseline="0" dirty="0" smtClean="0">
                          <a:ln>
                            <a:noFill/>
                          </a:ln>
                          <a:solidFill>
                            <a:srgbClr val="000000"/>
                          </a:solidFill>
                          <a:effectLst/>
                          <a:latin typeface="Arial Narrow" pitchFamily="34" charset="0"/>
                          <a:ea typeface="AR PL ShanHeiSun Uni"/>
                          <a:cs typeface="AR PL ShanHeiSun Uni"/>
                        </a:rPr>
                        <a:t>25+25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000"/>
                    </a:solidFill>
                  </a:tcPr>
                </a:tc>
              </a:tr>
            </a:tbl>
          </a:graphicData>
        </a:graphic>
      </p:graphicFrame>
      <p:sp>
        <p:nvSpPr>
          <p:cNvPr id="2139" name="Oval 237"/>
          <p:cNvSpPr>
            <a:spLocks noChangeArrowheads="1"/>
          </p:cNvSpPr>
          <p:nvPr/>
        </p:nvSpPr>
        <p:spPr bwMode="auto">
          <a:xfrm>
            <a:off x="842963" y="4225925"/>
            <a:ext cx="155575" cy="90488"/>
          </a:xfrm>
          <a:prstGeom prst="ellipse">
            <a:avLst/>
          </a:prstGeom>
          <a:solidFill>
            <a:srgbClr val="000099"/>
          </a:solidFill>
          <a:ln w="9525" algn="ctr">
            <a:solidFill>
              <a:srgbClr val="FFFFFF"/>
            </a:solidFill>
            <a:round/>
            <a:headEnd/>
            <a:tailEnd/>
          </a:ln>
        </p:spPr>
        <p:txBody>
          <a:bodyPr wrap="none" anchor="ctr"/>
          <a:lstStyle/>
          <a:p>
            <a:endParaRPr lang="en-US"/>
          </a:p>
        </p:txBody>
      </p:sp>
      <p:sp>
        <p:nvSpPr>
          <p:cNvPr id="2141" name="Text Box 14"/>
          <p:cNvSpPr txBox="1">
            <a:spLocks noChangeArrowheads="1"/>
          </p:cNvSpPr>
          <p:nvPr/>
        </p:nvSpPr>
        <p:spPr bwMode="auto">
          <a:xfrm>
            <a:off x="534988" y="4011613"/>
            <a:ext cx="469900" cy="277812"/>
          </a:xfrm>
          <a:prstGeom prst="rect">
            <a:avLst/>
          </a:prstGeom>
          <a:noFill/>
          <a:ln w="9525">
            <a:noFill/>
            <a:round/>
            <a:headEnd/>
            <a:tailEnd/>
          </a:ln>
        </p:spPr>
        <p:txBody>
          <a:bodyPr wrap="none" lIns="90000" tIns="46800" rIns="90000" bIns="46800">
            <a:spAutoFit/>
          </a:bodyPr>
          <a:lstStyle/>
          <a:p>
            <a: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a:solidFill>
                  <a:srgbClr val="00B0F0"/>
                </a:solidFill>
              </a:rPr>
              <a:t>x12</a:t>
            </a:r>
          </a:p>
        </p:txBody>
      </p:sp>
      <p:sp>
        <p:nvSpPr>
          <p:cNvPr id="2142" name="Text Box 14"/>
          <p:cNvSpPr txBox="1">
            <a:spLocks noChangeArrowheads="1"/>
          </p:cNvSpPr>
          <p:nvPr/>
        </p:nvSpPr>
        <p:spPr bwMode="auto">
          <a:xfrm>
            <a:off x="546100" y="4489450"/>
            <a:ext cx="371475" cy="279400"/>
          </a:xfrm>
          <a:prstGeom prst="rect">
            <a:avLst/>
          </a:prstGeom>
          <a:noFill/>
          <a:ln w="9525">
            <a:noFill/>
            <a:round/>
            <a:headEnd/>
            <a:tailEnd/>
          </a:ln>
        </p:spPr>
        <p:txBody>
          <a:bodyPr wrap="none" lIns="90000" tIns="46800" rIns="90000" bIns="46800">
            <a:spAutoFit/>
          </a:bodyPr>
          <a:lstStyle/>
          <a:p>
            <a: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a:solidFill>
                  <a:srgbClr val="33CC33"/>
                </a:solidFill>
              </a:rPr>
              <a:t>x8</a:t>
            </a:r>
          </a:p>
        </p:txBody>
      </p:sp>
      <p:sp>
        <p:nvSpPr>
          <p:cNvPr id="2143" name="Text Box 15"/>
          <p:cNvSpPr txBox="1">
            <a:spLocks noChangeArrowheads="1"/>
          </p:cNvSpPr>
          <p:nvPr/>
        </p:nvSpPr>
        <p:spPr bwMode="auto">
          <a:xfrm>
            <a:off x="2825750" y="5911850"/>
            <a:ext cx="371475" cy="279400"/>
          </a:xfrm>
          <a:prstGeom prst="rect">
            <a:avLst/>
          </a:prstGeom>
          <a:noFill/>
          <a:ln w="9525">
            <a:noFill/>
            <a:round/>
            <a:headEnd/>
            <a:tailEnd/>
          </a:ln>
        </p:spPr>
        <p:txBody>
          <a:bodyPr wrap="none" lIns="90000" tIns="46800" rIns="90000" bIns="46800">
            <a:spAutoFit/>
          </a:bodyPr>
          <a:lstStyle/>
          <a:p>
            <a: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a:solidFill>
                  <a:srgbClr val="FF9900"/>
                </a:solidFill>
              </a:rPr>
              <a:t>x1</a:t>
            </a:r>
          </a:p>
        </p:txBody>
      </p:sp>
      <p:sp>
        <p:nvSpPr>
          <p:cNvPr id="2144" name="Rectangle 102"/>
          <p:cNvSpPr>
            <a:spLocks noChangeArrowheads="1"/>
          </p:cNvSpPr>
          <p:nvPr/>
        </p:nvSpPr>
        <p:spPr bwMode="auto">
          <a:xfrm>
            <a:off x="7185025" y="6323013"/>
            <a:ext cx="279400" cy="153987"/>
          </a:xfrm>
          <a:prstGeom prst="rect">
            <a:avLst/>
          </a:prstGeom>
          <a:noFill/>
          <a:ln w="9525">
            <a:noFill/>
            <a:miter lim="800000"/>
            <a:headEnd/>
            <a:tailEnd/>
          </a:ln>
        </p:spPr>
        <p:txBody>
          <a:bodyPr lIns="0" tIns="0" rIns="0" bIns="0">
            <a:spAutoFit/>
          </a:bodyPr>
          <a:lstStyle/>
          <a:p>
            <a:pPr algn="l"/>
            <a:r>
              <a:rPr lang="en-US" sz="1000" b="1" dirty="0" smtClean="0">
                <a:solidFill>
                  <a:srgbClr val="000000"/>
                </a:solidFill>
                <a:latin typeface="Arial" pitchFamily="34" charset="0"/>
              </a:rPr>
              <a:t>2014</a:t>
            </a:r>
            <a:endParaRPr lang="en-US" dirty="0"/>
          </a:p>
        </p:txBody>
      </p:sp>
      <p:grpSp>
        <p:nvGrpSpPr>
          <p:cNvPr id="3" name="Group 116"/>
          <p:cNvGrpSpPr>
            <a:grpSpLocks/>
          </p:cNvGrpSpPr>
          <p:nvPr/>
        </p:nvGrpSpPr>
        <p:grpSpPr bwMode="auto">
          <a:xfrm>
            <a:off x="6335713" y="6183313"/>
            <a:ext cx="119062" cy="119062"/>
            <a:chOff x="8044544" y="272138"/>
            <a:chExt cx="119740" cy="119747"/>
          </a:xfrm>
        </p:grpSpPr>
        <p:cxnSp>
          <p:nvCxnSpPr>
            <p:cNvPr id="2177" name="Straight Connector 114"/>
            <p:cNvCxnSpPr>
              <a:cxnSpLocks noChangeShapeType="1"/>
            </p:cNvCxnSpPr>
            <p:nvPr/>
          </p:nvCxnSpPr>
          <p:spPr bwMode="auto">
            <a:xfrm rot="5400000">
              <a:off x="8011886" y="304800"/>
              <a:ext cx="119743" cy="54428"/>
            </a:xfrm>
            <a:prstGeom prst="line">
              <a:avLst/>
            </a:prstGeom>
            <a:noFill/>
            <a:ln w="9525" algn="ctr">
              <a:solidFill>
                <a:schemeClr val="tx1"/>
              </a:solidFill>
              <a:round/>
              <a:headEnd/>
              <a:tailEnd/>
            </a:ln>
          </p:spPr>
        </p:cxnSp>
        <p:cxnSp>
          <p:nvCxnSpPr>
            <p:cNvPr id="2178" name="Straight Connector 115"/>
            <p:cNvCxnSpPr>
              <a:cxnSpLocks noChangeShapeType="1"/>
            </p:cNvCxnSpPr>
            <p:nvPr/>
          </p:nvCxnSpPr>
          <p:spPr bwMode="auto">
            <a:xfrm rot="5400000">
              <a:off x="8077198" y="304796"/>
              <a:ext cx="119743" cy="54428"/>
            </a:xfrm>
            <a:prstGeom prst="line">
              <a:avLst/>
            </a:prstGeom>
            <a:noFill/>
            <a:ln w="9525" algn="ctr">
              <a:solidFill>
                <a:schemeClr val="tx1"/>
              </a:solidFill>
              <a:round/>
              <a:headEnd/>
              <a:tailEnd/>
            </a:ln>
          </p:spPr>
        </p:cxnSp>
      </p:grpSp>
      <p:sp>
        <p:nvSpPr>
          <p:cNvPr id="2146" name="Text Box 17"/>
          <p:cNvSpPr txBox="1">
            <a:spLocks noChangeArrowheads="1"/>
          </p:cNvSpPr>
          <p:nvPr/>
        </p:nvSpPr>
        <p:spPr bwMode="auto">
          <a:xfrm>
            <a:off x="8232775" y="1555750"/>
            <a:ext cx="727075" cy="233363"/>
          </a:xfrm>
          <a:prstGeom prst="rect">
            <a:avLst/>
          </a:prstGeom>
          <a:noFill/>
          <a:ln w="9525">
            <a:noFill/>
            <a:round/>
            <a:headEnd/>
            <a:tailEnd/>
          </a:ln>
        </p:spPr>
        <p:txBody>
          <a:bodyPr wrap="none" lIns="90000" tIns="46800" rIns="9000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900" b="1" i="1">
                <a:solidFill>
                  <a:srgbClr val="00B0F0"/>
                </a:solidFill>
              </a:rPr>
              <a:t>12x NDR </a:t>
            </a:r>
          </a:p>
        </p:txBody>
      </p:sp>
      <p:sp>
        <p:nvSpPr>
          <p:cNvPr id="2147" name="Oval 238"/>
          <p:cNvSpPr>
            <a:spLocks noChangeArrowheads="1"/>
          </p:cNvSpPr>
          <p:nvPr/>
        </p:nvSpPr>
        <p:spPr bwMode="auto">
          <a:xfrm>
            <a:off x="7251700" y="2054225"/>
            <a:ext cx="155575" cy="90488"/>
          </a:xfrm>
          <a:prstGeom prst="ellipse">
            <a:avLst/>
          </a:prstGeom>
          <a:solidFill>
            <a:srgbClr val="000099"/>
          </a:solidFill>
          <a:ln w="9525" algn="ctr">
            <a:solidFill>
              <a:srgbClr val="FFFFFF"/>
            </a:solidFill>
            <a:round/>
            <a:headEnd/>
            <a:tailEnd/>
          </a:ln>
        </p:spPr>
        <p:txBody>
          <a:bodyPr wrap="none" anchor="ctr"/>
          <a:lstStyle/>
          <a:p>
            <a:endParaRPr lang="en-US"/>
          </a:p>
        </p:txBody>
      </p:sp>
      <p:sp>
        <p:nvSpPr>
          <p:cNvPr id="2148" name="Oval 249"/>
          <p:cNvSpPr>
            <a:spLocks noChangeArrowheads="1"/>
          </p:cNvSpPr>
          <p:nvPr/>
        </p:nvSpPr>
        <p:spPr bwMode="auto">
          <a:xfrm>
            <a:off x="7243763" y="2466975"/>
            <a:ext cx="155575" cy="90488"/>
          </a:xfrm>
          <a:prstGeom prst="ellipse">
            <a:avLst/>
          </a:prstGeom>
          <a:solidFill>
            <a:srgbClr val="006600"/>
          </a:solidFill>
          <a:ln w="9525" algn="ctr">
            <a:solidFill>
              <a:srgbClr val="FFFFFF"/>
            </a:solidFill>
            <a:round/>
            <a:headEnd/>
            <a:tailEnd/>
          </a:ln>
        </p:spPr>
        <p:txBody>
          <a:bodyPr wrap="none" anchor="ctr"/>
          <a:lstStyle/>
          <a:p>
            <a:endParaRPr lang="en-US"/>
          </a:p>
        </p:txBody>
      </p:sp>
      <p:sp>
        <p:nvSpPr>
          <p:cNvPr id="2149" name="Text Box 17"/>
          <p:cNvSpPr txBox="1">
            <a:spLocks noChangeArrowheads="1"/>
          </p:cNvSpPr>
          <p:nvPr/>
        </p:nvSpPr>
        <p:spPr bwMode="auto">
          <a:xfrm>
            <a:off x="8251825" y="2014538"/>
            <a:ext cx="619125" cy="233362"/>
          </a:xfrm>
          <a:prstGeom prst="rect">
            <a:avLst/>
          </a:prstGeom>
          <a:noFill/>
          <a:ln w="9525">
            <a:noFill/>
            <a:round/>
            <a:headEnd/>
            <a:tailEnd/>
          </a:ln>
        </p:spPr>
        <p:txBody>
          <a:bodyPr wrap="none" lIns="90000" tIns="46800" rIns="9000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900" b="1" i="1">
                <a:solidFill>
                  <a:srgbClr val="33CC33"/>
                </a:solidFill>
              </a:rPr>
              <a:t>8x NDR</a:t>
            </a:r>
          </a:p>
        </p:txBody>
      </p:sp>
      <p:sp>
        <p:nvSpPr>
          <p:cNvPr id="2150" name="Text Box 15"/>
          <p:cNvSpPr txBox="1">
            <a:spLocks noChangeArrowheads="1"/>
          </p:cNvSpPr>
          <p:nvPr/>
        </p:nvSpPr>
        <p:spPr bwMode="auto">
          <a:xfrm>
            <a:off x="3146425" y="4684713"/>
            <a:ext cx="1150938" cy="279400"/>
          </a:xfrm>
          <a:prstGeom prst="rect">
            <a:avLst/>
          </a:prstGeom>
          <a:noFill/>
          <a:ln w="9525">
            <a:noFill/>
            <a:round/>
            <a:headEnd/>
            <a:tailEnd/>
          </a:ln>
        </p:spPr>
        <p:txBody>
          <a:bodyPr wrap="none" lIns="90000" tIns="46800" rIns="90000" bIns="46800">
            <a:spAutoFit/>
          </a:bodyPr>
          <a:lstStyle/>
          <a:p>
            <a: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a:solidFill>
                  <a:srgbClr val="FF0000"/>
                </a:solidFill>
              </a:rPr>
              <a:t>40G-IB-QDR</a:t>
            </a:r>
          </a:p>
        </p:txBody>
      </p:sp>
      <p:sp>
        <p:nvSpPr>
          <p:cNvPr id="2151" name="Text Box 16"/>
          <p:cNvSpPr txBox="1">
            <a:spLocks noChangeArrowheads="1"/>
          </p:cNvSpPr>
          <p:nvPr/>
        </p:nvSpPr>
        <p:spPr bwMode="auto">
          <a:xfrm>
            <a:off x="5329238" y="3910013"/>
            <a:ext cx="1225313" cy="463846"/>
          </a:xfrm>
          <a:prstGeom prst="rect">
            <a:avLst/>
          </a:prstGeom>
          <a:noFill/>
          <a:ln w="9525">
            <a:noFill/>
            <a:round/>
            <a:headEnd/>
            <a:tailEnd/>
          </a:ln>
        </p:spPr>
        <p:txBody>
          <a:bodyPr wrap="none" lIns="90000" tIns="46800" rIns="90000" bIns="46800">
            <a:spAutoFit/>
          </a:bodyPr>
          <a:lstStyle/>
          <a:p>
            <a: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i="1" dirty="0" smtClean="0">
                <a:solidFill>
                  <a:srgbClr val="FF0000"/>
                </a:solidFill>
              </a:rPr>
              <a:t>100G-IB-EDR</a:t>
            </a:r>
            <a:endParaRPr lang="en-GB" sz="1200" b="1" i="1" dirty="0">
              <a:solidFill>
                <a:srgbClr val="FF0000"/>
              </a:solidFill>
            </a:endParaRPr>
          </a:p>
          <a:p>
            <a: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i="1" dirty="0">
                <a:solidFill>
                  <a:srgbClr val="FF0000"/>
                </a:solidFill>
              </a:rPr>
              <a:t>56G-IB-FDR</a:t>
            </a:r>
          </a:p>
        </p:txBody>
      </p:sp>
      <p:sp>
        <p:nvSpPr>
          <p:cNvPr id="2152" name="Text Box 14"/>
          <p:cNvSpPr txBox="1">
            <a:spLocks noChangeArrowheads="1"/>
          </p:cNvSpPr>
          <p:nvPr/>
        </p:nvSpPr>
        <p:spPr bwMode="auto">
          <a:xfrm>
            <a:off x="884238" y="5453063"/>
            <a:ext cx="1149350" cy="279400"/>
          </a:xfrm>
          <a:prstGeom prst="rect">
            <a:avLst/>
          </a:prstGeom>
          <a:noFill/>
          <a:ln w="9525">
            <a:noFill/>
            <a:round/>
            <a:headEnd/>
            <a:tailEnd/>
          </a:ln>
        </p:spPr>
        <p:txBody>
          <a:bodyPr wrap="none" lIns="90000" tIns="46800" rIns="90000" bIns="46800">
            <a:spAutoFit/>
          </a:bodyPr>
          <a:lstStyle/>
          <a:p>
            <a: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a:solidFill>
                  <a:srgbClr val="FF0000"/>
                </a:solidFill>
              </a:rPr>
              <a:t>20G-IB-DDR</a:t>
            </a:r>
          </a:p>
        </p:txBody>
      </p:sp>
      <p:sp>
        <p:nvSpPr>
          <p:cNvPr id="2153" name="Text Box 17"/>
          <p:cNvSpPr txBox="1">
            <a:spLocks noChangeArrowheads="1"/>
          </p:cNvSpPr>
          <p:nvPr/>
        </p:nvSpPr>
        <p:spPr bwMode="auto">
          <a:xfrm>
            <a:off x="6900863" y="3400425"/>
            <a:ext cx="666750" cy="249238"/>
          </a:xfrm>
          <a:prstGeom prst="rect">
            <a:avLst/>
          </a:prstGeom>
          <a:noFill/>
          <a:ln w="9525">
            <a:noFill/>
            <a:round/>
            <a:headEnd/>
            <a:tailEnd/>
          </a:ln>
        </p:spPr>
        <p:txBody>
          <a:bodyPr wrap="none" lIns="90000" tIns="46800" rIns="9000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i="1">
                <a:solidFill>
                  <a:srgbClr val="FF0000"/>
                </a:solidFill>
              </a:rPr>
              <a:t>4x HDR</a:t>
            </a:r>
          </a:p>
        </p:txBody>
      </p:sp>
      <p:sp>
        <p:nvSpPr>
          <p:cNvPr id="2154" name="Line 225"/>
          <p:cNvSpPr>
            <a:spLocks noChangeShapeType="1"/>
          </p:cNvSpPr>
          <p:nvPr/>
        </p:nvSpPr>
        <p:spPr bwMode="auto">
          <a:xfrm flipV="1">
            <a:off x="998538" y="3917950"/>
            <a:ext cx="4541837" cy="1528763"/>
          </a:xfrm>
          <a:prstGeom prst="line">
            <a:avLst/>
          </a:prstGeom>
          <a:noFill/>
          <a:ln w="57150">
            <a:solidFill>
              <a:srgbClr val="FF0000"/>
            </a:solidFill>
            <a:round/>
            <a:headEnd/>
            <a:tailEnd/>
          </a:ln>
        </p:spPr>
        <p:txBody>
          <a:bodyPr/>
          <a:lstStyle/>
          <a:p>
            <a:endParaRPr lang="en-US"/>
          </a:p>
        </p:txBody>
      </p:sp>
      <p:sp>
        <p:nvSpPr>
          <p:cNvPr id="2155" name="Line 229"/>
          <p:cNvSpPr>
            <a:spLocks noChangeShapeType="1"/>
          </p:cNvSpPr>
          <p:nvPr/>
        </p:nvSpPr>
        <p:spPr bwMode="auto">
          <a:xfrm flipV="1">
            <a:off x="5688013" y="2971800"/>
            <a:ext cx="2655887" cy="903288"/>
          </a:xfrm>
          <a:prstGeom prst="line">
            <a:avLst/>
          </a:prstGeom>
          <a:noFill/>
          <a:ln w="57150">
            <a:solidFill>
              <a:srgbClr val="FF0000"/>
            </a:solidFill>
            <a:prstDash val="sysDot"/>
            <a:round/>
            <a:headEnd/>
            <a:tailEnd type="triangle" w="med" len="med"/>
          </a:ln>
        </p:spPr>
        <p:txBody>
          <a:bodyPr/>
          <a:lstStyle/>
          <a:p>
            <a:endParaRPr lang="en-US"/>
          </a:p>
        </p:txBody>
      </p:sp>
      <p:sp>
        <p:nvSpPr>
          <p:cNvPr id="2156" name="Oval 242"/>
          <p:cNvSpPr>
            <a:spLocks noChangeArrowheads="1"/>
          </p:cNvSpPr>
          <p:nvPr/>
        </p:nvSpPr>
        <p:spPr bwMode="auto">
          <a:xfrm>
            <a:off x="871538" y="5410200"/>
            <a:ext cx="155575" cy="90488"/>
          </a:xfrm>
          <a:prstGeom prst="ellipse">
            <a:avLst/>
          </a:prstGeom>
          <a:solidFill>
            <a:srgbClr val="CC3300"/>
          </a:solidFill>
          <a:ln w="9525" algn="ctr">
            <a:solidFill>
              <a:srgbClr val="FFFFFF"/>
            </a:solidFill>
            <a:round/>
            <a:headEnd/>
            <a:tailEnd/>
          </a:ln>
        </p:spPr>
        <p:txBody>
          <a:bodyPr wrap="none" anchor="ctr"/>
          <a:lstStyle/>
          <a:p>
            <a:endParaRPr lang="en-US">
              <a:solidFill>
                <a:srgbClr val="FF0000"/>
              </a:solidFill>
            </a:endParaRPr>
          </a:p>
        </p:txBody>
      </p:sp>
      <p:sp>
        <p:nvSpPr>
          <p:cNvPr id="2157" name="Oval 243"/>
          <p:cNvSpPr>
            <a:spLocks noChangeArrowheads="1"/>
          </p:cNvSpPr>
          <p:nvPr/>
        </p:nvSpPr>
        <p:spPr bwMode="auto">
          <a:xfrm>
            <a:off x="3144838" y="4640263"/>
            <a:ext cx="155575" cy="90487"/>
          </a:xfrm>
          <a:prstGeom prst="ellipse">
            <a:avLst/>
          </a:prstGeom>
          <a:solidFill>
            <a:srgbClr val="CC3300"/>
          </a:solidFill>
          <a:ln w="9525" algn="ctr">
            <a:solidFill>
              <a:srgbClr val="FFFFFF"/>
            </a:solidFill>
            <a:round/>
            <a:headEnd/>
            <a:tailEnd/>
          </a:ln>
        </p:spPr>
        <p:txBody>
          <a:bodyPr wrap="none" anchor="ctr"/>
          <a:lstStyle/>
          <a:p>
            <a:endParaRPr lang="en-US">
              <a:solidFill>
                <a:srgbClr val="FF0000"/>
              </a:solidFill>
            </a:endParaRPr>
          </a:p>
        </p:txBody>
      </p:sp>
      <p:sp>
        <p:nvSpPr>
          <p:cNvPr id="2158" name="Oval 244"/>
          <p:cNvSpPr>
            <a:spLocks noChangeArrowheads="1"/>
          </p:cNvSpPr>
          <p:nvPr/>
        </p:nvSpPr>
        <p:spPr bwMode="auto">
          <a:xfrm>
            <a:off x="5537200" y="3833813"/>
            <a:ext cx="155575" cy="90487"/>
          </a:xfrm>
          <a:prstGeom prst="ellipse">
            <a:avLst/>
          </a:prstGeom>
          <a:solidFill>
            <a:srgbClr val="CC3300"/>
          </a:solidFill>
          <a:ln w="9525" algn="ctr">
            <a:solidFill>
              <a:srgbClr val="FFFFFF"/>
            </a:solidFill>
            <a:round/>
            <a:headEnd/>
            <a:tailEnd/>
          </a:ln>
        </p:spPr>
        <p:txBody>
          <a:bodyPr wrap="none" anchor="ctr"/>
          <a:lstStyle/>
          <a:p>
            <a:endParaRPr lang="en-US">
              <a:solidFill>
                <a:srgbClr val="FF0000"/>
              </a:solidFill>
            </a:endParaRPr>
          </a:p>
        </p:txBody>
      </p:sp>
      <p:sp>
        <p:nvSpPr>
          <p:cNvPr id="2159" name="Text Box 14"/>
          <p:cNvSpPr txBox="1">
            <a:spLocks noChangeArrowheads="1"/>
          </p:cNvSpPr>
          <p:nvPr/>
        </p:nvSpPr>
        <p:spPr bwMode="auto">
          <a:xfrm>
            <a:off x="563563" y="5297488"/>
            <a:ext cx="371475" cy="279400"/>
          </a:xfrm>
          <a:prstGeom prst="rect">
            <a:avLst/>
          </a:prstGeom>
          <a:noFill/>
          <a:ln w="9525">
            <a:noFill/>
            <a:round/>
            <a:headEnd/>
            <a:tailEnd/>
          </a:ln>
        </p:spPr>
        <p:txBody>
          <a:bodyPr wrap="none" lIns="90000" tIns="46800" rIns="90000" bIns="46800">
            <a:spAutoFit/>
          </a:bodyPr>
          <a:lstStyle/>
          <a:p>
            <a: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a:solidFill>
                  <a:srgbClr val="FF0000"/>
                </a:solidFill>
              </a:rPr>
              <a:t>x4</a:t>
            </a:r>
          </a:p>
        </p:txBody>
      </p:sp>
      <p:sp>
        <p:nvSpPr>
          <p:cNvPr id="2160" name="Oval 244"/>
          <p:cNvSpPr>
            <a:spLocks noChangeArrowheads="1"/>
          </p:cNvSpPr>
          <p:nvPr/>
        </p:nvSpPr>
        <p:spPr bwMode="auto">
          <a:xfrm>
            <a:off x="7235825" y="3276600"/>
            <a:ext cx="155575" cy="90488"/>
          </a:xfrm>
          <a:prstGeom prst="ellipse">
            <a:avLst/>
          </a:prstGeom>
          <a:solidFill>
            <a:srgbClr val="CC3300"/>
          </a:solidFill>
          <a:ln w="9525" algn="ctr">
            <a:solidFill>
              <a:srgbClr val="FFFFFF"/>
            </a:solidFill>
            <a:round/>
            <a:headEnd/>
            <a:tailEnd/>
          </a:ln>
        </p:spPr>
        <p:txBody>
          <a:bodyPr wrap="none" anchor="ctr"/>
          <a:lstStyle/>
          <a:p>
            <a:endParaRPr lang="en-US">
              <a:solidFill>
                <a:srgbClr val="FF0000"/>
              </a:solidFill>
            </a:endParaRPr>
          </a:p>
        </p:txBody>
      </p:sp>
      <p:sp>
        <p:nvSpPr>
          <p:cNvPr id="2161" name="Text Box 17"/>
          <p:cNvSpPr txBox="1">
            <a:spLocks noChangeArrowheads="1"/>
          </p:cNvSpPr>
          <p:nvPr/>
        </p:nvSpPr>
        <p:spPr bwMode="auto">
          <a:xfrm>
            <a:off x="8251825" y="2806700"/>
            <a:ext cx="619125" cy="233363"/>
          </a:xfrm>
          <a:prstGeom prst="rect">
            <a:avLst/>
          </a:prstGeom>
          <a:noFill/>
          <a:ln w="9525">
            <a:noFill/>
            <a:round/>
            <a:headEnd/>
            <a:tailEnd/>
          </a:ln>
        </p:spPr>
        <p:txBody>
          <a:bodyPr wrap="none" lIns="90000" tIns="46800" rIns="9000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900" b="1" i="1">
                <a:solidFill>
                  <a:srgbClr val="FF0000"/>
                </a:solidFill>
              </a:rPr>
              <a:t>4x NDR</a:t>
            </a:r>
          </a:p>
        </p:txBody>
      </p:sp>
      <p:grpSp>
        <p:nvGrpSpPr>
          <p:cNvPr id="4" name="Group 133"/>
          <p:cNvGrpSpPr>
            <a:grpSpLocks/>
          </p:cNvGrpSpPr>
          <p:nvPr/>
        </p:nvGrpSpPr>
        <p:grpSpPr bwMode="auto">
          <a:xfrm>
            <a:off x="3133725" y="4192588"/>
            <a:ext cx="5726113" cy="1946275"/>
            <a:chOff x="3134447" y="4191934"/>
            <a:chExt cx="5725609" cy="1946783"/>
          </a:xfrm>
        </p:grpSpPr>
        <p:sp>
          <p:nvSpPr>
            <p:cNvPr id="2168" name="Text Box 15"/>
            <p:cNvSpPr txBox="1">
              <a:spLocks noChangeArrowheads="1"/>
            </p:cNvSpPr>
            <p:nvPr/>
          </p:nvSpPr>
          <p:spPr bwMode="auto">
            <a:xfrm>
              <a:off x="3136034" y="5521048"/>
              <a:ext cx="1151474" cy="279253"/>
            </a:xfrm>
            <a:prstGeom prst="rect">
              <a:avLst/>
            </a:prstGeom>
            <a:noFill/>
            <a:ln w="9525">
              <a:noFill/>
              <a:round/>
              <a:headEnd/>
              <a:tailEnd/>
            </a:ln>
          </p:spPr>
          <p:txBody>
            <a:bodyPr wrap="none" lIns="90000" tIns="46800" rIns="90000" bIns="46800">
              <a:spAutoFit/>
            </a:bodyPr>
            <a:lstStyle/>
            <a:p>
              <a: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a:solidFill>
                    <a:srgbClr val="FF9900"/>
                  </a:solidFill>
                </a:rPr>
                <a:t>10G-IB-QDR</a:t>
              </a:r>
            </a:p>
          </p:txBody>
        </p:sp>
        <p:sp>
          <p:nvSpPr>
            <p:cNvPr id="2169" name="Text Box 16"/>
            <p:cNvSpPr txBox="1">
              <a:spLocks noChangeArrowheads="1"/>
            </p:cNvSpPr>
            <p:nvPr/>
          </p:nvSpPr>
          <p:spPr bwMode="auto">
            <a:xfrm>
              <a:off x="5296813" y="4631356"/>
              <a:ext cx="1127431" cy="463967"/>
            </a:xfrm>
            <a:prstGeom prst="rect">
              <a:avLst/>
            </a:prstGeom>
            <a:noFill/>
            <a:ln w="9525">
              <a:noFill/>
              <a:round/>
              <a:headEnd/>
              <a:tailEnd/>
            </a:ln>
          </p:spPr>
          <p:txBody>
            <a:bodyPr wrap="none" lIns="90000" tIns="46800" rIns="90000" bIns="46800">
              <a:spAutoFit/>
            </a:bodyPr>
            <a:lstStyle/>
            <a:p>
              <a: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i="1" dirty="0" smtClean="0">
                  <a:solidFill>
                    <a:srgbClr val="FF9900"/>
                  </a:solidFill>
                </a:rPr>
                <a:t>25G-IB-EDR</a:t>
              </a:r>
              <a:endParaRPr lang="en-GB" sz="1200" b="1" i="1" dirty="0">
                <a:solidFill>
                  <a:srgbClr val="FF9900"/>
                </a:solidFill>
              </a:endParaRPr>
            </a:p>
            <a:p>
              <a: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i="1" dirty="0">
                  <a:solidFill>
                    <a:srgbClr val="FF9900"/>
                  </a:solidFill>
                </a:rPr>
                <a:t>14G-IB-FDR</a:t>
              </a:r>
            </a:p>
          </p:txBody>
        </p:sp>
        <p:sp>
          <p:nvSpPr>
            <p:cNvPr id="2170" name="Text Box 17"/>
            <p:cNvSpPr txBox="1">
              <a:spLocks noChangeArrowheads="1"/>
            </p:cNvSpPr>
            <p:nvPr/>
          </p:nvSpPr>
          <p:spPr bwMode="auto">
            <a:xfrm>
              <a:off x="6870067" y="4454412"/>
              <a:ext cx="665865" cy="248402"/>
            </a:xfrm>
            <a:prstGeom prst="rect">
              <a:avLst/>
            </a:prstGeom>
            <a:noFill/>
            <a:ln w="9525">
              <a:noFill/>
              <a:round/>
              <a:headEnd/>
              <a:tailEnd/>
            </a:ln>
          </p:spPr>
          <p:txBody>
            <a:bodyPr wrap="none" lIns="90000" tIns="46800" rIns="90000" bIns="46800">
              <a:spAutoFit/>
            </a:bodyPr>
            <a:lstStyle/>
            <a:p>
              <a: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i="1">
                  <a:solidFill>
                    <a:srgbClr val="FF9900"/>
                  </a:solidFill>
                </a:rPr>
                <a:t>1x HDR</a:t>
              </a:r>
            </a:p>
          </p:txBody>
        </p:sp>
        <p:sp>
          <p:nvSpPr>
            <p:cNvPr id="2171" name="Line 225"/>
            <p:cNvSpPr>
              <a:spLocks noChangeShapeType="1"/>
            </p:cNvSpPr>
            <p:nvPr/>
          </p:nvSpPr>
          <p:spPr bwMode="auto">
            <a:xfrm flipV="1">
              <a:off x="3239223" y="5330536"/>
              <a:ext cx="2272834" cy="758967"/>
            </a:xfrm>
            <a:prstGeom prst="line">
              <a:avLst/>
            </a:prstGeom>
            <a:noFill/>
            <a:ln w="57150">
              <a:solidFill>
                <a:srgbClr val="FF9900"/>
              </a:solidFill>
              <a:round/>
              <a:headEnd/>
              <a:tailEnd/>
            </a:ln>
          </p:spPr>
          <p:txBody>
            <a:bodyPr/>
            <a:lstStyle/>
            <a:p>
              <a:endParaRPr lang="en-US"/>
            </a:p>
          </p:txBody>
        </p:sp>
        <p:sp>
          <p:nvSpPr>
            <p:cNvPr id="2172" name="Line 229"/>
            <p:cNvSpPr>
              <a:spLocks noChangeShapeType="1"/>
            </p:cNvSpPr>
            <p:nvPr/>
          </p:nvSpPr>
          <p:spPr bwMode="auto">
            <a:xfrm flipV="1">
              <a:off x="5677621" y="4374571"/>
              <a:ext cx="2655887" cy="908483"/>
            </a:xfrm>
            <a:prstGeom prst="line">
              <a:avLst/>
            </a:prstGeom>
            <a:noFill/>
            <a:ln w="57150">
              <a:solidFill>
                <a:srgbClr val="FF9900"/>
              </a:solidFill>
              <a:prstDash val="sysDot"/>
              <a:round/>
              <a:headEnd/>
              <a:tailEnd type="triangle" w="med" len="med"/>
            </a:ln>
          </p:spPr>
          <p:txBody>
            <a:bodyPr/>
            <a:lstStyle/>
            <a:p>
              <a:endParaRPr lang="en-US"/>
            </a:p>
          </p:txBody>
        </p:sp>
        <p:sp>
          <p:nvSpPr>
            <p:cNvPr id="2173" name="Oval 243"/>
            <p:cNvSpPr>
              <a:spLocks noChangeArrowheads="1"/>
            </p:cNvSpPr>
            <p:nvPr/>
          </p:nvSpPr>
          <p:spPr bwMode="auto">
            <a:xfrm>
              <a:off x="3134447" y="6048230"/>
              <a:ext cx="155575" cy="90487"/>
            </a:xfrm>
            <a:prstGeom prst="ellipse">
              <a:avLst/>
            </a:prstGeom>
            <a:solidFill>
              <a:srgbClr val="FF9900"/>
            </a:solidFill>
            <a:ln w="9525" algn="ctr">
              <a:solidFill>
                <a:srgbClr val="FF9900"/>
              </a:solidFill>
              <a:round/>
              <a:headEnd/>
              <a:tailEnd/>
            </a:ln>
          </p:spPr>
          <p:txBody>
            <a:bodyPr wrap="none" anchor="ctr"/>
            <a:lstStyle/>
            <a:p>
              <a:pPr algn="l"/>
              <a:endParaRPr lang="en-US"/>
            </a:p>
          </p:txBody>
        </p:sp>
        <p:sp>
          <p:nvSpPr>
            <p:cNvPr id="2174" name="Oval 244"/>
            <p:cNvSpPr>
              <a:spLocks noChangeArrowheads="1"/>
            </p:cNvSpPr>
            <p:nvPr/>
          </p:nvSpPr>
          <p:spPr bwMode="auto">
            <a:xfrm>
              <a:off x="5526809" y="5241780"/>
              <a:ext cx="155575" cy="90487"/>
            </a:xfrm>
            <a:prstGeom prst="ellipse">
              <a:avLst/>
            </a:prstGeom>
            <a:solidFill>
              <a:srgbClr val="FF9900"/>
            </a:solidFill>
            <a:ln w="9525" algn="ctr">
              <a:solidFill>
                <a:srgbClr val="FF9900"/>
              </a:solidFill>
              <a:round/>
              <a:headEnd/>
              <a:tailEnd/>
            </a:ln>
          </p:spPr>
          <p:txBody>
            <a:bodyPr wrap="none" anchor="ctr"/>
            <a:lstStyle/>
            <a:p>
              <a:pPr algn="l"/>
              <a:endParaRPr lang="en-US"/>
            </a:p>
          </p:txBody>
        </p:sp>
        <p:sp>
          <p:nvSpPr>
            <p:cNvPr id="2175" name="Oval 244"/>
            <p:cNvSpPr>
              <a:spLocks noChangeArrowheads="1"/>
            </p:cNvSpPr>
            <p:nvPr/>
          </p:nvSpPr>
          <p:spPr bwMode="auto">
            <a:xfrm>
              <a:off x="7235866" y="4669292"/>
              <a:ext cx="155575" cy="90487"/>
            </a:xfrm>
            <a:prstGeom prst="ellipse">
              <a:avLst/>
            </a:prstGeom>
            <a:solidFill>
              <a:srgbClr val="FF9900"/>
            </a:solidFill>
            <a:ln w="9525" algn="ctr">
              <a:solidFill>
                <a:srgbClr val="FF9900"/>
              </a:solidFill>
              <a:round/>
              <a:headEnd/>
              <a:tailEnd/>
            </a:ln>
          </p:spPr>
          <p:txBody>
            <a:bodyPr wrap="none" anchor="ctr"/>
            <a:lstStyle/>
            <a:p>
              <a:pPr algn="l"/>
              <a:endParaRPr lang="en-US"/>
            </a:p>
          </p:txBody>
        </p:sp>
        <p:sp>
          <p:nvSpPr>
            <p:cNvPr id="2176" name="Text Box 17"/>
            <p:cNvSpPr txBox="1">
              <a:spLocks noChangeArrowheads="1"/>
            </p:cNvSpPr>
            <p:nvPr/>
          </p:nvSpPr>
          <p:spPr bwMode="auto">
            <a:xfrm>
              <a:off x="8240678" y="4191934"/>
              <a:ext cx="619378" cy="233014"/>
            </a:xfrm>
            <a:prstGeom prst="rect">
              <a:avLst/>
            </a:prstGeom>
            <a:noFill/>
            <a:ln w="9525">
              <a:noFill/>
              <a:round/>
              <a:headEnd/>
              <a:tailEnd/>
            </a:ln>
          </p:spPr>
          <p:txBody>
            <a:bodyPr wrap="none" lIns="90000" tIns="46800" rIns="90000" bIns="46800">
              <a:spAutoFit/>
            </a:bodyPr>
            <a:lstStyle/>
            <a:p>
              <a: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900" b="1" i="1">
                  <a:solidFill>
                    <a:srgbClr val="FF9900"/>
                  </a:solidFill>
                </a:rPr>
                <a:t>1x NDR</a:t>
              </a:r>
            </a:p>
          </p:txBody>
        </p:sp>
      </p:grpSp>
      <p:cxnSp>
        <p:nvCxnSpPr>
          <p:cNvPr id="2163" name="Straight Arrow Connector 126"/>
          <p:cNvCxnSpPr>
            <a:cxnSpLocks noChangeShapeType="1"/>
          </p:cNvCxnSpPr>
          <p:nvPr/>
        </p:nvCxnSpPr>
        <p:spPr bwMode="auto">
          <a:xfrm rot="5400000" flipH="1" flipV="1">
            <a:off x="-407193" y="1986756"/>
            <a:ext cx="1555750" cy="1587"/>
          </a:xfrm>
          <a:prstGeom prst="straightConnector1">
            <a:avLst/>
          </a:prstGeom>
          <a:noFill/>
          <a:ln w="76200" algn="ctr">
            <a:solidFill>
              <a:schemeClr val="tx1"/>
            </a:solidFill>
            <a:round/>
            <a:headEnd/>
            <a:tailEnd type="triangle" w="med" len="med"/>
          </a:ln>
        </p:spPr>
      </p:cxnSp>
      <p:sp>
        <p:nvSpPr>
          <p:cNvPr id="2164" name="Line 65"/>
          <p:cNvSpPr>
            <a:spLocks noChangeShapeType="1"/>
          </p:cNvSpPr>
          <p:nvPr/>
        </p:nvSpPr>
        <p:spPr bwMode="auto">
          <a:xfrm flipV="1">
            <a:off x="7305675" y="6245225"/>
            <a:ext cx="0" cy="39688"/>
          </a:xfrm>
          <a:prstGeom prst="line">
            <a:avLst/>
          </a:prstGeom>
          <a:noFill/>
          <a:ln w="9525">
            <a:solidFill>
              <a:srgbClr val="000000"/>
            </a:solidFill>
            <a:round/>
            <a:headEnd/>
            <a:tailEnd/>
          </a:ln>
        </p:spPr>
        <p:txBody>
          <a:bodyPr/>
          <a:lstStyle/>
          <a:p>
            <a:endParaRPr lang="en-US"/>
          </a:p>
        </p:txBody>
      </p:sp>
      <p:sp>
        <p:nvSpPr>
          <p:cNvPr id="2166" name="Rectangle 103"/>
          <p:cNvSpPr>
            <a:spLocks noChangeArrowheads="1"/>
          </p:cNvSpPr>
          <p:nvPr/>
        </p:nvSpPr>
        <p:spPr bwMode="auto">
          <a:xfrm>
            <a:off x="7421563" y="5934075"/>
            <a:ext cx="419100" cy="246063"/>
          </a:xfrm>
          <a:prstGeom prst="rect">
            <a:avLst/>
          </a:prstGeom>
          <a:noFill/>
          <a:ln w="9525">
            <a:noFill/>
            <a:miter lim="800000"/>
            <a:headEnd/>
            <a:tailEnd/>
          </a:ln>
        </p:spPr>
        <p:txBody>
          <a:bodyPr wrap="none" lIns="0" tIns="0" rIns="0" bIns="0">
            <a:spAutoFit/>
          </a:bodyPr>
          <a:lstStyle/>
          <a:p>
            <a:pPr algn="l"/>
            <a:r>
              <a:rPr lang="en-US" sz="800" b="1" i="1">
                <a:solidFill>
                  <a:srgbClr val="000000"/>
                </a:solidFill>
                <a:latin typeface="Arial" pitchFamily="34" charset="0"/>
              </a:rPr>
              <a:t>Market </a:t>
            </a:r>
          </a:p>
          <a:p>
            <a:pPr algn="l"/>
            <a:r>
              <a:rPr lang="en-US" sz="800" b="1" i="1">
                <a:solidFill>
                  <a:srgbClr val="000000"/>
                </a:solidFill>
                <a:latin typeface="Arial" pitchFamily="34" charset="0"/>
              </a:rPr>
              <a:t>Demand</a:t>
            </a:r>
            <a:endParaRPr lang="en-US" sz="800" i="1"/>
          </a:p>
        </p:txBody>
      </p:sp>
      <p:sp>
        <p:nvSpPr>
          <p:cNvPr id="95" name="Title 94"/>
          <p:cNvSpPr>
            <a:spLocks noGrp="1"/>
          </p:cNvSpPr>
          <p:nvPr>
            <p:ph type="title"/>
          </p:nvPr>
        </p:nvSpPr>
        <p:spPr/>
        <p:txBody>
          <a:bodyPr/>
          <a:lstStyle/>
          <a:p>
            <a:r>
              <a:rPr lang="en-US" dirty="0" smtClean="0"/>
              <a:t>InfiniBand Link Speed Roadmap</a:t>
            </a:r>
            <a:endParaRPr lang="en-US" dirty="0"/>
          </a:p>
        </p:txBody>
      </p:sp>
      <p:pic>
        <p:nvPicPr>
          <p:cNvPr id="98" name="Picture 8"/>
          <p:cNvPicPr>
            <a:picLocks noChangeAspect="1" noChangeArrowheads="1"/>
          </p:cNvPicPr>
          <p:nvPr/>
        </p:nvPicPr>
        <p:blipFill>
          <a:blip r:embed="rId3" cstate="print"/>
          <a:srcRect/>
          <a:stretch>
            <a:fillRect/>
          </a:stretch>
        </p:blipFill>
        <p:spPr bwMode="auto">
          <a:xfrm>
            <a:off x="8024813" y="5181600"/>
            <a:ext cx="1042987" cy="1233487"/>
          </a:xfrm>
          <a:prstGeom prst="rect">
            <a:avLst/>
          </a:prstGeom>
          <a:noFill/>
          <a:ln w="9525">
            <a:noFill/>
            <a:miter lim="800000"/>
            <a:headEnd/>
            <a:tailEnd/>
          </a:ln>
        </p:spPr>
      </p:pic>
      <p:sp>
        <p:nvSpPr>
          <p:cNvPr id="94" name="Slide Number Placeholder 93"/>
          <p:cNvSpPr>
            <a:spLocks noGrp="1"/>
          </p:cNvSpPr>
          <p:nvPr>
            <p:ph type="sldNum" sz="quarter" idx="10"/>
          </p:nvPr>
        </p:nvSpPr>
        <p:spPr/>
        <p:txBody>
          <a:bodyPr/>
          <a:lstStyle/>
          <a:p>
            <a:pPr>
              <a:defRPr/>
            </a:pPr>
            <a:fld id="{94A0FC4F-62B3-4BED-94AA-691EF9F44F0B}" type="slidenum">
              <a:rPr lang="en-US" smtClean="0"/>
              <a:pPr>
                <a:defRPr/>
              </a:pPr>
              <a:t>5</a:t>
            </a:fld>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5"/>
          <p:cNvPicPr>
            <a:picLocks noChangeAspect="1" noChangeArrowheads="1"/>
          </p:cNvPicPr>
          <p:nvPr/>
        </p:nvPicPr>
        <p:blipFill>
          <a:blip r:embed="rId2" cstate="print"/>
          <a:srcRect/>
          <a:stretch>
            <a:fillRect/>
          </a:stretch>
        </p:blipFill>
        <p:spPr bwMode="auto">
          <a:xfrm>
            <a:off x="990600" y="4045796"/>
            <a:ext cx="4122648" cy="2355004"/>
          </a:xfrm>
          <a:prstGeom prst="rect">
            <a:avLst/>
          </a:prstGeom>
          <a:noFill/>
          <a:ln w="9525">
            <a:noFill/>
            <a:miter lim="800000"/>
            <a:headEnd/>
            <a:tailEnd/>
          </a:ln>
          <a:effectLst/>
        </p:spPr>
      </p:pic>
      <p:pic>
        <p:nvPicPr>
          <p:cNvPr id="29" name="Picture 5"/>
          <p:cNvPicPr>
            <a:picLocks noChangeAspect="1" noChangeArrowheads="1"/>
          </p:cNvPicPr>
          <p:nvPr/>
        </p:nvPicPr>
        <p:blipFill>
          <a:blip r:embed="rId2" cstate="print"/>
          <a:srcRect/>
          <a:stretch>
            <a:fillRect/>
          </a:stretch>
        </p:blipFill>
        <p:spPr bwMode="auto">
          <a:xfrm>
            <a:off x="152400" y="1714271"/>
            <a:ext cx="4122648" cy="2355004"/>
          </a:xfrm>
          <a:prstGeom prst="rect">
            <a:avLst/>
          </a:prstGeom>
          <a:noFill/>
          <a:ln w="9525">
            <a:noFill/>
            <a:miter lim="800000"/>
            <a:headEnd/>
            <a:tailEnd/>
          </a:ln>
          <a:effectLst/>
        </p:spPr>
      </p:pic>
      <p:cxnSp>
        <p:nvCxnSpPr>
          <p:cNvPr id="18" name="Straight Connector 17"/>
          <p:cNvCxnSpPr/>
          <p:nvPr/>
        </p:nvCxnSpPr>
        <p:spPr>
          <a:xfrm flipV="1">
            <a:off x="4038600" y="3543071"/>
            <a:ext cx="2209800" cy="762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4838700" y="4343171"/>
            <a:ext cx="1600200" cy="15240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Efficient HPC</a:t>
            </a:r>
            <a:endParaRPr lang="en-US" dirty="0"/>
          </a:p>
        </p:txBody>
      </p:sp>
      <p:sp>
        <p:nvSpPr>
          <p:cNvPr id="4" name="Slide Number Placeholder 3"/>
          <p:cNvSpPr>
            <a:spLocks noGrp="1"/>
          </p:cNvSpPr>
          <p:nvPr>
            <p:ph type="sldNum" sz="quarter" idx="10"/>
          </p:nvPr>
        </p:nvSpPr>
        <p:spPr/>
        <p:txBody>
          <a:bodyPr/>
          <a:lstStyle/>
          <a:p>
            <a:pPr>
              <a:defRPr/>
            </a:pPr>
            <a:fld id="{48FD1B80-CA07-4D89-A7C6-382DB5DF941F}" type="slidenum">
              <a:rPr lang="en-US" smtClean="0"/>
              <a:pPr>
                <a:defRPr/>
              </a:pPr>
              <a:t>6</a:t>
            </a:fld>
            <a:endParaRPr lang="en-US"/>
          </a:p>
        </p:txBody>
      </p:sp>
      <p:pic>
        <p:nvPicPr>
          <p:cNvPr id="10" name="Picture 30" descr="Orca216Bck.png"/>
          <p:cNvPicPr>
            <a:picLocks noChangeAspect="1"/>
          </p:cNvPicPr>
          <p:nvPr/>
        </p:nvPicPr>
        <p:blipFill>
          <a:blip r:embed="rId3" cstate="print"/>
          <a:srcRect/>
          <a:stretch>
            <a:fillRect/>
          </a:stretch>
        </p:blipFill>
        <p:spPr bwMode="auto">
          <a:xfrm>
            <a:off x="5943600" y="2704871"/>
            <a:ext cx="2133600" cy="1990369"/>
          </a:xfrm>
          <a:prstGeom prst="rect">
            <a:avLst/>
          </a:prstGeom>
          <a:noFill/>
          <a:ln w="9525">
            <a:noFill/>
            <a:miter lim="800000"/>
            <a:headEnd/>
            <a:tailEnd/>
          </a:ln>
        </p:spPr>
      </p:pic>
      <p:pic>
        <p:nvPicPr>
          <p:cNvPr id="24" name="Picture 68" descr="http://www.mellanox.com/img/products/switches/fabric_it.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467600" y="1942871"/>
            <a:ext cx="1341438" cy="1838325"/>
          </a:xfrm>
          <a:prstGeom prst="rect">
            <a:avLst/>
          </a:prstGeom>
          <a:noFill/>
          <a:ln w="9525">
            <a:noFill/>
            <a:miter lim="800000"/>
            <a:headEnd/>
            <a:tailEnd/>
          </a:ln>
        </p:spPr>
      </p:pic>
      <p:sp>
        <p:nvSpPr>
          <p:cNvPr id="26" name="Freeform 25"/>
          <p:cNvSpPr/>
          <p:nvPr/>
        </p:nvSpPr>
        <p:spPr>
          <a:xfrm>
            <a:off x="1567542" y="2197201"/>
            <a:ext cx="5214257" cy="3711039"/>
          </a:xfrm>
          <a:custGeom>
            <a:avLst/>
            <a:gdLst>
              <a:gd name="connsiteX0" fmla="*/ 0 w 4756068"/>
              <a:gd name="connsiteY0" fmla="*/ 15834 h 3711039"/>
              <a:gd name="connsiteX1" fmla="*/ 724395 w 4756068"/>
              <a:gd name="connsiteY1" fmla="*/ 158338 h 3711039"/>
              <a:gd name="connsiteX2" fmla="*/ 1401288 w 4756068"/>
              <a:gd name="connsiteY2" fmla="*/ 965860 h 3711039"/>
              <a:gd name="connsiteX3" fmla="*/ 4346369 w 4756068"/>
              <a:gd name="connsiteY3" fmla="*/ 1215241 h 3711039"/>
              <a:gd name="connsiteX4" fmla="*/ 3859480 w 4756068"/>
              <a:gd name="connsiteY4" fmla="*/ 2509652 h 3711039"/>
              <a:gd name="connsiteX5" fmla="*/ 2945080 w 4756068"/>
              <a:gd name="connsiteY5" fmla="*/ 3388426 h 3711039"/>
              <a:gd name="connsiteX6" fmla="*/ 2481943 w 4756068"/>
              <a:gd name="connsiteY6" fmla="*/ 3578431 h 3711039"/>
              <a:gd name="connsiteX7" fmla="*/ 1496291 w 4756068"/>
              <a:gd name="connsiteY7" fmla="*/ 2592779 h 3711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6068" h="3711039">
                <a:moveTo>
                  <a:pt x="0" y="15834"/>
                </a:moveTo>
                <a:cubicBezTo>
                  <a:pt x="245423" y="7917"/>
                  <a:pt x="490847" y="0"/>
                  <a:pt x="724395" y="158338"/>
                </a:cubicBezTo>
                <a:cubicBezTo>
                  <a:pt x="957943" y="316676"/>
                  <a:pt x="797626" y="789710"/>
                  <a:pt x="1401288" y="965860"/>
                </a:cubicBezTo>
                <a:cubicBezTo>
                  <a:pt x="2004950" y="1142010"/>
                  <a:pt x="3936670" y="957942"/>
                  <a:pt x="4346369" y="1215241"/>
                </a:cubicBezTo>
                <a:cubicBezTo>
                  <a:pt x="4756068" y="1472540"/>
                  <a:pt x="4093028" y="2147454"/>
                  <a:pt x="3859480" y="2509652"/>
                </a:cubicBezTo>
                <a:cubicBezTo>
                  <a:pt x="3625932" y="2871850"/>
                  <a:pt x="3174670" y="3210296"/>
                  <a:pt x="2945080" y="3388426"/>
                </a:cubicBezTo>
                <a:cubicBezTo>
                  <a:pt x="2715491" y="3566556"/>
                  <a:pt x="2723408" y="3711039"/>
                  <a:pt x="2481943" y="3578431"/>
                </a:cubicBezTo>
                <a:cubicBezTo>
                  <a:pt x="2240478" y="3445823"/>
                  <a:pt x="1868384" y="3019301"/>
                  <a:pt x="1496291" y="2592779"/>
                </a:cubicBezTo>
              </a:path>
            </a:pathLst>
          </a:custGeom>
          <a:ln w="76200">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1852551" y="3400567"/>
            <a:ext cx="5081649" cy="2774868"/>
          </a:xfrm>
          <a:custGeom>
            <a:avLst/>
            <a:gdLst>
              <a:gd name="connsiteX0" fmla="*/ 0 w 4653147"/>
              <a:gd name="connsiteY0" fmla="*/ 0 h 2774868"/>
              <a:gd name="connsiteX1" fmla="*/ 1021278 w 4653147"/>
              <a:gd name="connsiteY1" fmla="*/ 332509 h 2774868"/>
              <a:gd name="connsiteX2" fmla="*/ 3906981 w 4653147"/>
              <a:gd name="connsiteY2" fmla="*/ 308759 h 2774868"/>
              <a:gd name="connsiteX3" fmla="*/ 4488872 w 4653147"/>
              <a:gd name="connsiteY3" fmla="*/ 795647 h 2774868"/>
              <a:gd name="connsiteX4" fmla="*/ 2921330 w 4653147"/>
              <a:gd name="connsiteY4" fmla="*/ 2505694 h 2774868"/>
              <a:gd name="connsiteX5" fmla="*/ 1056904 w 4653147"/>
              <a:gd name="connsiteY5" fmla="*/ 2410691 h 277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147" h="2774868">
                <a:moveTo>
                  <a:pt x="0" y="0"/>
                </a:moveTo>
                <a:cubicBezTo>
                  <a:pt x="185057" y="140524"/>
                  <a:pt x="370115" y="281049"/>
                  <a:pt x="1021278" y="332509"/>
                </a:cubicBezTo>
                <a:cubicBezTo>
                  <a:pt x="1672442" y="383969"/>
                  <a:pt x="3329049" y="231569"/>
                  <a:pt x="3906981" y="308759"/>
                </a:cubicBezTo>
                <a:cubicBezTo>
                  <a:pt x="4484913" y="385949"/>
                  <a:pt x="4653147" y="429491"/>
                  <a:pt x="4488872" y="795647"/>
                </a:cubicBezTo>
                <a:cubicBezTo>
                  <a:pt x="4324597" y="1161803"/>
                  <a:pt x="3493325" y="2236520"/>
                  <a:pt x="2921330" y="2505694"/>
                </a:cubicBezTo>
                <a:cubicBezTo>
                  <a:pt x="2349335" y="2774868"/>
                  <a:pt x="1703119" y="2592779"/>
                  <a:pt x="1056904" y="2410691"/>
                </a:cubicBezTo>
              </a:path>
            </a:pathLst>
          </a:custGeom>
          <a:ln w="76200">
            <a:solidFill>
              <a:srgbClr val="7030A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p:cNvSpPr txBox="1"/>
          <p:nvPr/>
        </p:nvSpPr>
        <p:spPr>
          <a:xfrm>
            <a:off x="286162" y="4133561"/>
            <a:ext cx="1237838" cy="400110"/>
          </a:xfrm>
          <a:prstGeom prst="rect">
            <a:avLst/>
          </a:prstGeom>
          <a:solidFill>
            <a:srgbClr val="3B7600"/>
          </a:solidFill>
          <a:effectLst>
            <a:glow rad="228600">
              <a:schemeClr val="accent4">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wrap="none" rtlCol="0">
            <a:spAutoFit/>
          </a:bodyPr>
          <a:lstStyle/>
          <a:p>
            <a:pPr algn="ctr"/>
            <a:r>
              <a:rPr lang="en-US" sz="2000" b="1" dirty="0" err="1" smtClean="0"/>
              <a:t>GPUDirect</a:t>
            </a:r>
            <a:endParaRPr lang="en-US" sz="2000" b="1" dirty="0"/>
          </a:p>
        </p:txBody>
      </p:sp>
      <p:sp>
        <p:nvSpPr>
          <p:cNvPr id="38" name="TextBox 37"/>
          <p:cNvSpPr txBox="1"/>
          <p:nvPr/>
        </p:nvSpPr>
        <p:spPr>
          <a:xfrm>
            <a:off x="3733800" y="2323871"/>
            <a:ext cx="1460656" cy="400110"/>
          </a:xfrm>
          <a:prstGeom prst="rect">
            <a:avLst/>
          </a:prstGeom>
          <a:solidFill>
            <a:srgbClr val="3B7600"/>
          </a:solidFill>
          <a:effectLst>
            <a:glow rad="228600">
              <a:schemeClr val="accent4">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wrap="none" rtlCol="0">
            <a:spAutoFit/>
          </a:bodyPr>
          <a:lstStyle/>
          <a:p>
            <a:pPr algn="ctr"/>
            <a:r>
              <a:rPr lang="en-US" sz="2000" b="1" dirty="0" smtClean="0"/>
              <a:t>CORE-Direct</a:t>
            </a:r>
            <a:endParaRPr lang="en-US" sz="2000" b="1" dirty="0"/>
          </a:p>
        </p:txBody>
      </p:sp>
      <p:sp>
        <p:nvSpPr>
          <p:cNvPr id="40" name="TextBox 39"/>
          <p:cNvSpPr txBox="1"/>
          <p:nvPr/>
        </p:nvSpPr>
        <p:spPr>
          <a:xfrm>
            <a:off x="2362200" y="1257071"/>
            <a:ext cx="1234633" cy="400110"/>
          </a:xfrm>
          <a:prstGeom prst="rect">
            <a:avLst/>
          </a:prstGeom>
          <a:solidFill>
            <a:srgbClr val="3B7600"/>
          </a:solidFill>
          <a:effectLst>
            <a:glow rad="228600">
              <a:schemeClr val="accent4">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wrap="none" rtlCol="0">
            <a:spAutoFit/>
          </a:bodyPr>
          <a:lstStyle/>
          <a:p>
            <a:pPr algn="ctr"/>
            <a:r>
              <a:rPr lang="en-US" sz="2000" b="1" dirty="0" smtClean="0"/>
              <a:t>Offloading</a:t>
            </a:r>
            <a:endParaRPr lang="en-US" sz="2000" b="1" dirty="0"/>
          </a:p>
        </p:txBody>
      </p:sp>
      <p:sp>
        <p:nvSpPr>
          <p:cNvPr id="41" name="TextBox 40"/>
          <p:cNvSpPr txBox="1"/>
          <p:nvPr/>
        </p:nvSpPr>
        <p:spPr>
          <a:xfrm>
            <a:off x="6465461" y="4838471"/>
            <a:ext cx="2145139" cy="400110"/>
          </a:xfrm>
          <a:prstGeom prst="rect">
            <a:avLst/>
          </a:prstGeom>
          <a:solidFill>
            <a:schemeClr val="accent6">
              <a:lumMod val="50000"/>
            </a:schemeClr>
          </a:solidFill>
          <a:effectLst>
            <a:glow rad="228600">
              <a:schemeClr val="accent4">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wrap="none" rtlCol="0">
            <a:spAutoFit/>
          </a:bodyPr>
          <a:lstStyle/>
          <a:p>
            <a:pPr algn="ctr"/>
            <a:r>
              <a:rPr lang="en-US" sz="2000" b="1" dirty="0" smtClean="0"/>
              <a:t>Congestion Control</a:t>
            </a:r>
            <a:endParaRPr lang="en-US" sz="2000" b="1" dirty="0"/>
          </a:p>
        </p:txBody>
      </p:sp>
      <p:sp>
        <p:nvSpPr>
          <p:cNvPr id="42" name="TextBox 41"/>
          <p:cNvSpPr txBox="1"/>
          <p:nvPr/>
        </p:nvSpPr>
        <p:spPr>
          <a:xfrm>
            <a:off x="6934200" y="3904961"/>
            <a:ext cx="1923925" cy="400110"/>
          </a:xfrm>
          <a:prstGeom prst="rect">
            <a:avLst/>
          </a:prstGeom>
          <a:solidFill>
            <a:srgbClr val="7030A0"/>
          </a:solidFill>
          <a:effectLst>
            <a:glow rad="228600">
              <a:schemeClr val="accent4">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wrap="none" rtlCol="0">
            <a:spAutoFit/>
          </a:bodyPr>
          <a:lstStyle/>
          <a:p>
            <a:pPr algn="ctr"/>
            <a:r>
              <a:rPr lang="en-US" sz="2000" b="1" dirty="0" smtClean="0"/>
              <a:t>Adaptive Routing</a:t>
            </a:r>
            <a:endParaRPr lang="en-US" sz="2000" b="1" dirty="0"/>
          </a:p>
        </p:txBody>
      </p:sp>
      <p:sp>
        <p:nvSpPr>
          <p:cNvPr id="43" name="TextBox 42"/>
          <p:cNvSpPr txBox="1"/>
          <p:nvPr/>
        </p:nvSpPr>
        <p:spPr>
          <a:xfrm>
            <a:off x="5865627" y="2247671"/>
            <a:ext cx="1470274" cy="400110"/>
          </a:xfrm>
          <a:prstGeom prst="rect">
            <a:avLst/>
          </a:prstGeom>
          <a:solidFill>
            <a:srgbClr val="7030A0"/>
          </a:solidFill>
          <a:effectLst>
            <a:glow rad="228600">
              <a:schemeClr val="accent4">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wrap="none" rtlCol="0">
            <a:spAutoFit/>
          </a:bodyPr>
          <a:lstStyle/>
          <a:p>
            <a:pPr algn="ctr"/>
            <a:r>
              <a:rPr lang="en-US" sz="2000" b="1" dirty="0" smtClean="0"/>
              <a:t>Management</a:t>
            </a:r>
            <a:endParaRPr lang="en-US" sz="2000" b="1" dirty="0"/>
          </a:p>
        </p:txBody>
      </p:sp>
      <p:sp>
        <p:nvSpPr>
          <p:cNvPr id="44" name="TextBox 43"/>
          <p:cNvSpPr txBox="1"/>
          <p:nvPr/>
        </p:nvSpPr>
        <p:spPr>
          <a:xfrm>
            <a:off x="6369241" y="1333271"/>
            <a:ext cx="2698559" cy="400110"/>
          </a:xfrm>
          <a:prstGeom prst="rect">
            <a:avLst/>
          </a:prstGeom>
          <a:solidFill>
            <a:srgbClr val="7030A0"/>
          </a:solidFill>
          <a:effectLst>
            <a:glow rad="228600">
              <a:schemeClr val="accent4">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wrap="none" rtlCol="0">
            <a:spAutoFit/>
          </a:bodyPr>
          <a:lstStyle/>
          <a:p>
            <a:pPr algn="ctr"/>
            <a:r>
              <a:rPr lang="en-US" sz="2000" b="1" dirty="0" smtClean="0"/>
              <a:t>Messaging Accelerations</a:t>
            </a:r>
            <a:endParaRPr lang="en-US" sz="2000" b="1" dirty="0"/>
          </a:p>
        </p:txBody>
      </p:sp>
      <p:sp>
        <p:nvSpPr>
          <p:cNvPr id="45" name="TextBox 44"/>
          <p:cNvSpPr txBox="1"/>
          <p:nvPr/>
        </p:nvSpPr>
        <p:spPr>
          <a:xfrm>
            <a:off x="5525183" y="5448071"/>
            <a:ext cx="1866217" cy="707886"/>
          </a:xfrm>
          <a:prstGeom prst="rect">
            <a:avLst/>
          </a:prstGeom>
          <a:solidFill>
            <a:schemeClr val="accent6">
              <a:lumMod val="50000"/>
            </a:schemeClr>
          </a:solidFill>
          <a:effectLst>
            <a:glow rad="228600">
              <a:schemeClr val="accent4">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wrap="none" rtlCol="0">
            <a:spAutoFit/>
          </a:bodyPr>
          <a:lstStyle/>
          <a:p>
            <a:pPr algn="ctr"/>
            <a:r>
              <a:rPr lang="en-US" sz="2000" b="1" dirty="0" smtClean="0"/>
              <a:t>Advanced </a:t>
            </a:r>
          </a:p>
          <a:p>
            <a:pPr algn="ctr"/>
            <a:r>
              <a:rPr lang="en-US" sz="2000" b="1" dirty="0" smtClean="0"/>
              <a:t>Auto-negotiation</a:t>
            </a:r>
            <a:endParaRPr lang="en-US" sz="2000" b="1" dirty="0"/>
          </a:p>
        </p:txBody>
      </p:sp>
      <p:sp>
        <p:nvSpPr>
          <p:cNvPr id="46" name="TextBox 45"/>
          <p:cNvSpPr txBox="1"/>
          <p:nvPr/>
        </p:nvSpPr>
        <p:spPr>
          <a:xfrm>
            <a:off x="228600" y="1999961"/>
            <a:ext cx="558166" cy="400110"/>
          </a:xfrm>
          <a:prstGeom prst="rect">
            <a:avLst/>
          </a:prstGeom>
          <a:solidFill>
            <a:srgbClr val="3B7600"/>
          </a:solidFill>
          <a:effectLst>
            <a:glow rad="228600">
              <a:schemeClr val="accent4">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wrap="none" rtlCol="0">
            <a:spAutoFit/>
          </a:bodyPr>
          <a:lstStyle/>
          <a:p>
            <a:pPr algn="ctr"/>
            <a:r>
              <a:rPr lang="en-US" sz="2000" b="1" dirty="0" smtClean="0"/>
              <a:t>MPI</a:t>
            </a:r>
            <a:endParaRPr lang="en-US" sz="20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 – InfiniBand Based Supercomputers</a:t>
            </a:r>
            <a:endParaRPr lang="en-US" dirty="0"/>
          </a:p>
        </p:txBody>
      </p:sp>
      <p:sp>
        <p:nvSpPr>
          <p:cNvPr id="3" name="Content Placeholder 2"/>
          <p:cNvSpPr>
            <a:spLocks noGrp="1"/>
          </p:cNvSpPr>
          <p:nvPr>
            <p:ph idx="1"/>
          </p:nvPr>
        </p:nvSpPr>
        <p:spPr>
          <a:xfrm>
            <a:off x="304800" y="1066800"/>
            <a:ext cx="8610600" cy="1066800"/>
          </a:xfrm>
        </p:spPr>
        <p:txBody>
          <a:bodyPr/>
          <a:lstStyle/>
          <a:p>
            <a:r>
              <a:rPr lang="en-US" sz="2400" dirty="0" smtClean="0"/>
              <a:t>GPU-InfiniBand architecture enables cost/effective supercomputers</a:t>
            </a:r>
          </a:p>
          <a:p>
            <a:pPr lvl="1"/>
            <a:r>
              <a:rPr lang="en-US" sz="2000" dirty="0" smtClean="0"/>
              <a:t>Lower system cost, less space, lower power/cooling costs</a:t>
            </a:r>
          </a:p>
          <a:p>
            <a:endParaRPr lang="en-US" sz="2400" dirty="0"/>
          </a:p>
        </p:txBody>
      </p:sp>
      <p:sp>
        <p:nvSpPr>
          <p:cNvPr id="4" name="Slide Number Placeholder 3"/>
          <p:cNvSpPr>
            <a:spLocks noGrp="1"/>
          </p:cNvSpPr>
          <p:nvPr>
            <p:ph type="sldNum" sz="quarter" idx="10"/>
          </p:nvPr>
        </p:nvSpPr>
        <p:spPr/>
        <p:txBody>
          <a:bodyPr/>
          <a:lstStyle/>
          <a:p>
            <a:pPr>
              <a:defRPr/>
            </a:pPr>
            <a:fld id="{48FD1B80-CA07-4D89-A7C6-382DB5DF941F}" type="slidenum">
              <a:rPr lang="en-US" smtClean="0"/>
              <a:pPr>
                <a:defRPr/>
              </a:pPr>
              <a:t>7</a:t>
            </a:fld>
            <a:endParaRPr lang="en-US"/>
          </a:p>
        </p:txBody>
      </p:sp>
      <p:sp>
        <p:nvSpPr>
          <p:cNvPr id="5" name="Rectangle 4"/>
          <p:cNvSpPr/>
          <p:nvPr/>
        </p:nvSpPr>
        <p:spPr>
          <a:xfrm>
            <a:off x="2971800" y="2974538"/>
            <a:ext cx="3429000" cy="646331"/>
          </a:xfrm>
          <a:prstGeom prst="rect">
            <a:avLst/>
          </a:prstGeom>
        </p:spPr>
        <p:txBody>
          <a:bodyPr wrap="square">
            <a:spAutoFit/>
          </a:bodyPr>
          <a:lstStyle/>
          <a:p>
            <a:r>
              <a:rPr lang="en-US" b="1" dirty="0" smtClean="0"/>
              <a:t>National Supercomputing Centre in Shenzhen (NSCS)</a:t>
            </a:r>
            <a:endParaRPr lang="en-US" b="1" dirty="0"/>
          </a:p>
        </p:txBody>
      </p:sp>
      <p:pic>
        <p:nvPicPr>
          <p:cNvPr id="7" name="Picture 2"/>
          <p:cNvPicPr>
            <a:picLocks noChangeAspect="1" noChangeArrowheads="1"/>
          </p:cNvPicPr>
          <p:nvPr/>
        </p:nvPicPr>
        <p:blipFill>
          <a:blip r:embed="rId2" cstate="print"/>
          <a:srcRect/>
          <a:stretch>
            <a:fillRect/>
          </a:stretch>
        </p:blipFill>
        <p:spPr bwMode="auto">
          <a:xfrm>
            <a:off x="3124200" y="3697069"/>
            <a:ext cx="2895600" cy="2019300"/>
          </a:xfrm>
          <a:prstGeom prst="rect">
            <a:avLst/>
          </a:prstGeom>
          <a:noFill/>
          <a:ln w="9525">
            <a:noFill/>
            <a:miter lim="800000"/>
            <a:headEnd/>
            <a:tailEnd/>
          </a:ln>
          <a:effectLst/>
        </p:spPr>
      </p:pic>
      <p:sp>
        <p:nvSpPr>
          <p:cNvPr id="8" name="Rectangle 7"/>
          <p:cNvSpPr/>
          <p:nvPr/>
        </p:nvSpPr>
        <p:spPr>
          <a:xfrm>
            <a:off x="2590800" y="5802868"/>
            <a:ext cx="3962400" cy="369332"/>
          </a:xfrm>
          <a:prstGeom prst="rect">
            <a:avLst/>
          </a:prstGeom>
          <a:solidFill>
            <a:srgbClr val="339933"/>
          </a:solidFill>
        </p:spPr>
        <p:txBody>
          <a:bodyPr wrap="square">
            <a:spAutoFit/>
          </a:bodyPr>
          <a:lstStyle/>
          <a:p>
            <a:pPr algn="ctr"/>
            <a:r>
              <a:rPr lang="en-US" b="1" dirty="0" smtClean="0">
                <a:solidFill>
                  <a:schemeClr val="bg1"/>
                </a:solidFill>
              </a:rPr>
              <a:t>5K end-points (nodes)</a:t>
            </a:r>
            <a:endParaRPr lang="en-US" b="1" dirty="0">
              <a:solidFill>
                <a:schemeClr val="bg1"/>
              </a:solidFill>
            </a:endParaRPr>
          </a:p>
        </p:txBody>
      </p:sp>
      <p:sp>
        <p:nvSpPr>
          <p:cNvPr id="11" name="Rectangle 10"/>
          <p:cNvSpPr/>
          <p:nvPr/>
        </p:nvSpPr>
        <p:spPr>
          <a:xfrm>
            <a:off x="2590800" y="2325469"/>
            <a:ext cx="3886200" cy="584775"/>
          </a:xfrm>
          <a:prstGeom prst="rect">
            <a:avLst/>
          </a:prstGeom>
          <a:solidFill>
            <a:srgbClr val="339933"/>
          </a:solidFill>
        </p:spPr>
        <p:txBody>
          <a:bodyPr wrap="square">
            <a:spAutoFit/>
          </a:bodyPr>
          <a:lstStyle/>
          <a:p>
            <a:pPr algn="ctr"/>
            <a:r>
              <a:rPr lang="en-US" sz="1600" b="1" dirty="0" smtClean="0">
                <a:solidFill>
                  <a:schemeClr val="bg1"/>
                </a:solidFill>
              </a:rPr>
              <a:t>Mellanox IB – GPU </a:t>
            </a:r>
            <a:r>
              <a:rPr lang="en-US" sz="1600" b="1" dirty="0" err="1" smtClean="0">
                <a:solidFill>
                  <a:schemeClr val="bg1"/>
                </a:solidFill>
              </a:rPr>
              <a:t>PetaScale</a:t>
            </a:r>
            <a:r>
              <a:rPr lang="en-US" sz="1600" b="1" dirty="0" smtClean="0">
                <a:solidFill>
                  <a:schemeClr val="bg1"/>
                </a:solidFill>
              </a:rPr>
              <a:t> Supercomputer (#2 on the Top500)</a:t>
            </a:r>
            <a:endParaRPr lang="en-US" sz="1600" b="1"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dirty="0" smtClean="0"/>
              <a:t>GPUs – InfiniBand Balanced Supercomputers</a:t>
            </a:r>
          </a:p>
        </p:txBody>
      </p:sp>
      <p:sp>
        <p:nvSpPr>
          <p:cNvPr id="4" name="Content Placeholder 3"/>
          <p:cNvSpPr>
            <a:spLocks noGrp="1"/>
          </p:cNvSpPr>
          <p:nvPr>
            <p:ph idx="1"/>
          </p:nvPr>
        </p:nvSpPr>
        <p:spPr/>
        <p:txBody>
          <a:bodyPr>
            <a:normAutofit/>
          </a:bodyPr>
          <a:lstStyle/>
          <a:p>
            <a:pPr>
              <a:lnSpc>
                <a:spcPct val="150000"/>
              </a:lnSpc>
              <a:defRPr/>
            </a:pPr>
            <a:r>
              <a:rPr lang="en-US" sz="2400" dirty="0" smtClean="0"/>
              <a:t>GPUs introduce higher demands on the cluster communication</a:t>
            </a:r>
            <a:r>
              <a:rPr lang="en-US" sz="1600" dirty="0" smtClean="0"/>
              <a:t>	</a:t>
            </a:r>
            <a:endParaRPr lang="en-US" sz="1600" dirty="0"/>
          </a:p>
        </p:txBody>
      </p:sp>
      <p:sp>
        <p:nvSpPr>
          <p:cNvPr id="32771" name="Slide Number Placeholder 2"/>
          <p:cNvSpPr>
            <a:spLocks noGrp="1"/>
          </p:cNvSpPr>
          <p:nvPr>
            <p:ph type="sldNum" sz="quarter" idx="10"/>
          </p:nvPr>
        </p:nvSpPr>
        <p:spPr>
          <a:noFill/>
        </p:spPr>
        <p:txBody>
          <a:bodyPr/>
          <a:lstStyle/>
          <a:p>
            <a:fld id="{DD263401-D924-487D-9EF4-581B70C5839B}" type="slidenum">
              <a:rPr lang="en-US" smtClean="0">
                <a:latin typeface="Arial" charset="0"/>
                <a:cs typeface="Arial" charset="0"/>
              </a:rPr>
              <a:pPr/>
              <a:t>8</a:t>
            </a:fld>
            <a:endParaRPr lang="en-US" smtClean="0">
              <a:latin typeface="Arial" charset="0"/>
              <a:cs typeface="Arial" charset="0"/>
            </a:endParaRPr>
          </a:p>
        </p:txBody>
      </p:sp>
      <p:pic>
        <p:nvPicPr>
          <p:cNvPr id="32772" name="Picture 2"/>
          <p:cNvPicPr>
            <a:picLocks noChangeAspect="1" noChangeArrowheads="1"/>
          </p:cNvPicPr>
          <p:nvPr/>
        </p:nvPicPr>
        <p:blipFill>
          <a:blip r:embed="rId2" cstate="print"/>
          <a:srcRect b="19383"/>
          <a:stretch>
            <a:fillRect/>
          </a:stretch>
        </p:blipFill>
        <p:spPr bwMode="auto">
          <a:xfrm>
            <a:off x="7315200" y="2133600"/>
            <a:ext cx="1663964" cy="1740786"/>
          </a:xfrm>
          <a:prstGeom prst="rect">
            <a:avLst/>
          </a:prstGeom>
          <a:noFill/>
          <a:ln w="9525">
            <a:noFill/>
            <a:miter lim="800000"/>
            <a:headEnd/>
            <a:tailEnd/>
          </a:ln>
        </p:spPr>
      </p:pic>
      <p:sp>
        <p:nvSpPr>
          <p:cNvPr id="32773" name="TextBox 44"/>
          <p:cNvSpPr txBox="1">
            <a:spLocks noChangeArrowheads="1"/>
          </p:cNvSpPr>
          <p:nvPr/>
        </p:nvSpPr>
        <p:spPr bwMode="auto">
          <a:xfrm>
            <a:off x="7408225" y="3820180"/>
            <a:ext cx="1524000" cy="523220"/>
          </a:xfrm>
          <a:prstGeom prst="rect">
            <a:avLst/>
          </a:prstGeom>
          <a:noFill/>
          <a:ln w="9525">
            <a:noFill/>
            <a:miter lim="800000"/>
            <a:headEnd/>
            <a:tailEnd/>
          </a:ln>
        </p:spPr>
        <p:txBody>
          <a:bodyPr wrap="square">
            <a:spAutoFit/>
          </a:bodyPr>
          <a:lstStyle/>
          <a:p>
            <a:pPr algn="ctr"/>
            <a:r>
              <a:rPr lang="en-US" sz="1400" b="1" dirty="0"/>
              <a:t>NVIDIA “Fermi” </a:t>
            </a:r>
          </a:p>
          <a:p>
            <a:pPr algn="ctr"/>
            <a:r>
              <a:rPr lang="en-US" sz="1400" b="1" dirty="0"/>
              <a:t>512 cores </a:t>
            </a:r>
          </a:p>
        </p:txBody>
      </p:sp>
      <p:pic>
        <p:nvPicPr>
          <p:cNvPr id="14"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10400" y="5054600"/>
            <a:ext cx="2057400" cy="1124712"/>
          </a:xfrm>
          <a:prstGeom prst="rect">
            <a:avLst/>
          </a:prstGeom>
          <a:noFill/>
          <a:ln w="9525">
            <a:noFill/>
            <a:miter lim="800000"/>
            <a:headEnd/>
            <a:tailEnd/>
          </a:ln>
          <a:effectLst/>
        </p:spPr>
      </p:pic>
      <p:pic>
        <p:nvPicPr>
          <p:cNvPr id="15" name="Picture 3"/>
          <p:cNvPicPr>
            <a:picLocks noChangeAspect="1" noChangeArrowheads="1"/>
          </p:cNvPicPr>
          <p:nvPr/>
        </p:nvPicPr>
        <p:blipFill>
          <a:blip r:embed="rId4" cstate="print"/>
          <a:srcRect/>
          <a:stretch>
            <a:fillRect/>
          </a:stretch>
        </p:blipFill>
        <p:spPr bwMode="auto">
          <a:xfrm>
            <a:off x="228600" y="5207000"/>
            <a:ext cx="1587499" cy="885756"/>
          </a:xfrm>
          <a:prstGeom prst="rect">
            <a:avLst/>
          </a:prstGeom>
          <a:noFill/>
          <a:ln w="9525">
            <a:noFill/>
            <a:miter lim="800000"/>
            <a:headEnd/>
            <a:tailEnd/>
          </a:ln>
          <a:effectLst/>
        </p:spPr>
      </p:pic>
      <p:sp>
        <p:nvSpPr>
          <p:cNvPr id="16" name="Flowchart: Magnetic Disk 15"/>
          <p:cNvSpPr/>
          <p:nvPr/>
        </p:nvSpPr>
        <p:spPr>
          <a:xfrm>
            <a:off x="3657600" y="3835400"/>
            <a:ext cx="2057400" cy="19050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Diagram 16"/>
          <p:cNvGraphicFramePr/>
          <p:nvPr/>
        </p:nvGraphicFramePr>
        <p:xfrm>
          <a:off x="3124200" y="3530600"/>
          <a:ext cx="3124200" cy="2717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8" name="TextBox 17"/>
          <p:cNvSpPr txBox="1"/>
          <p:nvPr/>
        </p:nvSpPr>
        <p:spPr>
          <a:xfrm>
            <a:off x="3886200" y="3378200"/>
            <a:ext cx="1619354" cy="461665"/>
          </a:xfrm>
          <a:prstGeom prst="rect">
            <a:avLst/>
          </a:prstGeom>
          <a:noFill/>
        </p:spPr>
        <p:txBody>
          <a:bodyPr wrap="none" rtlCol="0">
            <a:spAutoFit/>
          </a:bodyPr>
          <a:lstStyle/>
          <a:p>
            <a:r>
              <a:rPr lang="en-US" sz="2400" b="1" dirty="0" smtClean="0">
                <a:latin typeface="+mn-lt"/>
              </a:rPr>
              <a:t>CPU     GPU</a:t>
            </a:r>
            <a:endParaRPr lang="en-US" sz="2400" b="1" dirty="0">
              <a:latin typeface="+mn-lt"/>
            </a:endParaRPr>
          </a:p>
        </p:txBody>
      </p:sp>
      <p:sp>
        <p:nvSpPr>
          <p:cNvPr id="19" name="TextBox 18"/>
          <p:cNvSpPr txBox="1"/>
          <p:nvPr/>
        </p:nvSpPr>
        <p:spPr>
          <a:xfrm>
            <a:off x="1676400" y="4350603"/>
            <a:ext cx="1309974" cy="830997"/>
          </a:xfrm>
          <a:prstGeom prst="rect">
            <a:avLst/>
          </a:prstGeom>
          <a:noFill/>
        </p:spPr>
        <p:txBody>
          <a:bodyPr wrap="none" rtlCol="0">
            <a:spAutoFit/>
          </a:bodyPr>
          <a:lstStyle/>
          <a:p>
            <a:r>
              <a:rPr lang="en-US" sz="2400" b="1" dirty="0" smtClean="0">
                <a:latin typeface="+mn-lt"/>
              </a:rPr>
              <a:t>Must be</a:t>
            </a:r>
          </a:p>
          <a:p>
            <a:r>
              <a:rPr lang="en-US" sz="2400" b="1" dirty="0" smtClean="0">
                <a:latin typeface="+mn-lt"/>
              </a:rPr>
              <a:t>Balanced</a:t>
            </a:r>
            <a:endParaRPr lang="en-US" sz="2400" b="1" dirty="0">
              <a:latin typeface="+mn-lt"/>
            </a:endParaRPr>
          </a:p>
        </p:txBody>
      </p:sp>
      <p:sp>
        <p:nvSpPr>
          <p:cNvPr id="20" name="Left Brace 19"/>
          <p:cNvSpPr/>
          <p:nvPr/>
        </p:nvSpPr>
        <p:spPr>
          <a:xfrm>
            <a:off x="3124200" y="3606800"/>
            <a:ext cx="762000" cy="2362200"/>
          </a:xfrm>
          <a:prstGeom prst="leftBrace">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6477000" y="4350603"/>
            <a:ext cx="1309974" cy="830997"/>
          </a:xfrm>
          <a:prstGeom prst="rect">
            <a:avLst/>
          </a:prstGeom>
          <a:noFill/>
        </p:spPr>
        <p:txBody>
          <a:bodyPr wrap="none" rtlCol="0">
            <a:spAutoFit/>
          </a:bodyPr>
          <a:lstStyle/>
          <a:p>
            <a:r>
              <a:rPr lang="en-US" sz="2400" b="1" dirty="0" smtClean="0">
                <a:latin typeface="+mn-lt"/>
              </a:rPr>
              <a:t>Must be</a:t>
            </a:r>
          </a:p>
          <a:p>
            <a:r>
              <a:rPr lang="en-US" sz="2400" b="1" dirty="0" smtClean="0">
                <a:latin typeface="+mn-lt"/>
              </a:rPr>
              <a:t>Balanced</a:t>
            </a:r>
            <a:endParaRPr lang="en-US" sz="2400" b="1" dirty="0">
              <a:latin typeface="+mn-lt"/>
            </a:endParaRPr>
          </a:p>
        </p:txBody>
      </p:sp>
      <p:sp>
        <p:nvSpPr>
          <p:cNvPr id="22" name="Left Brace 21"/>
          <p:cNvSpPr/>
          <p:nvPr/>
        </p:nvSpPr>
        <p:spPr>
          <a:xfrm flipH="1">
            <a:off x="5410200" y="3606800"/>
            <a:ext cx="838200" cy="2362200"/>
          </a:xfrm>
          <a:prstGeom prst="leftBrace">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3" name="Picture 22" descr="Tesla_C2060-C2070_1929-3qtr.png"/>
          <p:cNvPicPr>
            <a:picLocks noChangeAspect="1"/>
          </p:cNvPicPr>
          <p:nvPr/>
        </p:nvPicPr>
        <p:blipFill>
          <a:blip r:embed="rId10" cstate="print"/>
          <a:stretch>
            <a:fillRect/>
          </a:stretch>
        </p:blipFill>
        <p:spPr>
          <a:xfrm>
            <a:off x="6470999" y="2286000"/>
            <a:ext cx="1301401" cy="1080527"/>
          </a:xfrm>
          <a:prstGeom prst="rect">
            <a:avLst/>
          </a:prstGeom>
        </p:spPr>
      </p:pic>
      <p:pic>
        <p:nvPicPr>
          <p:cNvPr id="31" name="Picture 70" descr="http://www.mellanox.com/uploads/product%20families/cat_93/gfx_00424.jpg"/>
          <p:cNvPicPr>
            <a:picLocks noChangeAspect="1" noChangeArrowheads="1"/>
          </p:cNvPicPr>
          <p:nvPr/>
        </p:nvPicPr>
        <p:blipFill>
          <a:blip r:embed="rId11" cstate="print">
            <a:clrChange>
              <a:clrFrom>
                <a:srgbClr val="FFFFFF"/>
              </a:clrFrom>
              <a:clrTo>
                <a:srgbClr val="FFFFFF">
                  <a:alpha val="0"/>
                </a:srgbClr>
              </a:clrTo>
            </a:clrChange>
          </a:blip>
          <a:srcRect l="27489" r="32237"/>
          <a:stretch>
            <a:fillRect/>
          </a:stretch>
        </p:blipFill>
        <p:spPr bwMode="auto">
          <a:xfrm>
            <a:off x="1697037" y="2209800"/>
            <a:ext cx="741363" cy="1733550"/>
          </a:xfrm>
          <a:prstGeom prst="rect">
            <a:avLst/>
          </a:prstGeom>
          <a:noFill/>
          <a:ln w="9525">
            <a:noFill/>
            <a:miter lim="800000"/>
            <a:headEnd/>
            <a:tailEnd/>
          </a:ln>
        </p:spPr>
      </p:pic>
      <p:pic>
        <p:nvPicPr>
          <p:cNvPr id="32" name="Picture 30" descr="Orca216Bck.png"/>
          <p:cNvPicPr>
            <a:picLocks noChangeAspect="1"/>
          </p:cNvPicPr>
          <p:nvPr/>
        </p:nvPicPr>
        <p:blipFill>
          <a:blip r:embed="rId12" cstate="print"/>
          <a:srcRect/>
          <a:stretch>
            <a:fillRect/>
          </a:stretch>
        </p:blipFill>
        <p:spPr bwMode="auto">
          <a:xfrm>
            <a:off x="1063625" y="3265488"/>
            <a:ext cx="685800" cy="639762"/>
          </a:xfrm>
          <a:prstGeom prst="rect">
            <a:avLst/>
          </a:prstGeom>
          <a:noFill/>
          <a:ln w="9525">
            <a:noFill/>
            <a:miter lim="800000"/>
            <a:headEnd/>
            <a:tailEnd/>
          </a:ln>
        </p:spPr>
      </p:pic>
      <p:pic>
        <p:nvPicPr>
          <p:cNvPr id="33" name="Picture 26" descr="Orca108Bck.png"/>
          <p:cNvPicPr>
            <a:picLocks noChangeAspect="1"/>
          </p:cNvPicPr>
          <p:nvPr/>
        </p:nvPicPr>
        <p:blipFill>
          <a:blip r:embed="rId13" cstate="print"/>
          <a:srcRect/>
          <a:stretch>
            <a:fillRect/>
          </a:stretch>
        </p:blipFill>
        <p:spPr bwMode="auto">
          <a:xfrm>
            <a:off x="384175" y="3424238"/>
            <a:ext cx="679450" cy="477837"/>
          </a:xfrm>
          <a:prstGeom prst="rect">
            <a:avLst/>
          </a:prstGeom>
          <a:noFill/>
          <a:ln w="9525">
            <a:noFill/>
            <a:miter lim="800000"/>
            <a:headEnd/>
            <a:tailEnd/>
          </a:ln>
        </p:spPr>
      </p:pic>
      <p:pic>
        <p:nvPicPr>
          <p:cNvPr id="34" name="Picture 21" descr="cx2_ib.gif"/>
          <p:cNvPicPr>
            <a:picLocks noChangeAspect="1"/>
          </p:cNvPicPr>
          <p:nvPr/>
        </p:nvPicPr>
        <p:blipFill>
          <a:blip r:embed="rId14" cstate="print"/>
          <a:srcRect/>
          <a:stretch>
            <a:fillRect/>
          </a:stretch>
        </p:blipFill>
        <p:spPr bwMode="auto">
          <a:xfrm>
            <a:off x="152400" y="2133600"/>
            <a:ext cx="1341437" cy="1098365"/>
          </a:xfrm>
          <a:prstGeom prst="rect">
            <a:avLst/>
          </a:prstGeom>
          <a:noFill/>
          <a:ln w="9525">
            <a:noFill/>
            <a:miter lim="800000"/>
            <a:headEnd/>
            <a:tailEnd/>
          </a:ln>
        </p:spPr>
      </p:pic>
      <p:pic>
        <p:nvPicPr>
          <p:cNvPr id="35" name="Picture 5" descr="cx2_en_40g.jpg"/>
          <p:cNvPicPr>
            <a:picLocks noChangeAspect="1"/>
          </p:cNvPicPr>
          <p:nvPr/>
        </p:nvPicPr>
        <p:blipFill>
          <a:blip r:embed="rId15" cstate="print">
            <a:clrChange>
              <a:clrFrom>
                <a:srgbClr val="FFFFFF"/>
              </a:clrFrom>
              <a:clrTo>
                <a:srgbClr val="FFFFFF">
                  <a:alpha val="0"/>
                </a:srgbClr>
              </a:clrTo>
            </a:clrChange>
          </a:blip>
          <a:srcRect/>
          <a:stretch>
            <a:fillRect/>
          </a:stretch>
        </p:blipFill>
        <p:spPr bwMode="auto">
          <a:xfrm>
            <a:off x="466725" y="2438400"/>
            <a:ext cx="1362075" cy="1038790"/>
          </a:xfrm>
          <a:prstGeom prst="rect">
            <a:avLst/>
          </a:prstGeom>
          <a:noFill/>
          <a:ln w="9525">
            <a:noFill/>
            <a:miter lim="800000"/>
            <a:headEnd/>
            <a:tailEnd/>
          </a:ln>
        </p:spPr>
      </p:pic>
      <p:sp>
        <p:nvSpPr>
          <p:cNvPr id="36" name="Left-Right Arrow 35"/>
          <p:cNvSpPr/>
          <p:nvPr/>
        </p:nvSpPr>
        <p:spPr>
          <a:xfrm>
            <a:off x="2790700" y="2590800"/>
            <a:ext cx="3657600" cy="457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Architecture</a:t>
            </a:r>
            <a:endParaRPr lang="en-US" dirty="0"/>
          </a:p>
        </p:txBody>
      </p:sp>
      <p:sp>
        <p:nvSpPr>
          <p:cNvPr id="3" name="Content Placeholder 2"/>
          <p:cNvSpPr>
            <a:spLocks noGrp="1"/>
          </p:cNvSpPr>
          <p:nvPr>
            <p:ph idx="1"/>
          </p:nvPr>
        </p:nvSpPr>
        <p:spPr/>
        <p:txBody>
          <a:bodyPr/>
          <a:lstStyle/>
          <a:p>
            <a:r>
              <a:rPr lang="en-US" sz="2000" dirty="0" smtClean="0"/>
              <a:t>The InfiniBand Architecture (IBA) is an industry-standard fabric designed to provide high bandwidth, low-latency computing, scalability for ten-thousand nodes and multiple CPU/GPU cores per server platform and efficient utilization of compute processing resources. </a:t>
            </a:r>
          </a:p>
          <a:p>
            <a:pPr lvl="1"/>
            <a:r>
              <a:rPr lang="en-US" sz="1800" dirty="0" smtClean="0"/>
              <a:t>40Gb/s of bandwidth node to node</a:t>
            </a:r>
          </a:p>
          <a:p>
            <a:pPr lvl="1"/>
            <a:r>
              <a:rPr lang="en-US" sz="1800" dirty="0" smtClean="0"/>
              <a:t>Up to 120Gb/s between switches</a:t>
            </a:r>
          </a:p>
          <a:p>
            <a:pPr lvl="1"/>
            <a:r>
              <a:rPr lang="en-US" sz="1800" dirty="0" smtClean="0"/>
              <a:t>Latency of 1μsec</a:t>
            </a:r>
          </a:p>
        </p:txBody>
      </p:sp>
      <p:sp>
        <p:nvSpPr>
          <p:cNvPr id="4" name="Slide Number Placeholder 3"/>
          <p:cNvSpPr>
            <a:spLocks noGrp="1"/>
          </p:cNvSpPr>
          <p:nvPr>
            <p:ph type="sldNum" sz="quarter" idx="10"/>
          </p:nvPr>
        </p:nvSpPr>
        <p:spPr/>
        <p:txBody>
          <a:bodyPr/>
          <a:lstStyle/>
          <a:p>
            <a:pPr>
              <a:defRPr/>
            </a:pPr>
            <a:fld id="{48FD1B80-CA07-4D89-A7C6-382DB5DF941F}" type="slidenum">
              <a:rPr lang="en-US" smtClean="0"/>
              <a:pPr>
                <a:defRPr/>
              </a:pPr>
              <a:t>9</a:t>
            </a:fld>
            <a:endParaRPr lang="en-US"/>
          </a:p>
        </p:txBody>
      </p:sp>
      <p:pic>
        <p:nvPicPr>
          <p:cNvPr id="5" name="Picture 4"/>
          <p:cNvPicPr/>
          <p:nvPr/>
        </p:nvPicPr>
        <p:blipFill>
          <a:blip r:embed="rId2" cstate="print"/>
          <a:srcRect/>
          <a:stretch>
            <a:fillRect/>
          </a:stretch>
        </p:blipFill>
        <p:spPr bwMode="auto">
          <a:xfrm>
            <a:off x="4587240" y="3200400"/>
            <a:ext cx="4251960" cy="3283358"/>
          </a:xfrm>
          <a:prstGeom prst="rect">
            <a:avLst/>
          </a:prstGeom>
          <a:noFill/>
        </p:spPr>
      </p:pic>
    </p:spTree>
  </p:cSld>
  <p:clrMapOvr>
    <a:masterClrMapping/>
  </p:clrMapOvr>
</p:sld>
</file>

<file path=ppt/theme/theme1.xml><?xml version="1.0" encoding="utf-8"?>
<a:theme xmlns:a="http://schemas.openxmlformats.org/drawingml/2006/main" name="mlnx_new_temp_2009">
  <a:themeElements>
    <a:clrScheme name="mlnx_new_temp_2009 14">
      <a:dk1>
        <a:srgbClr val="000000"/>
      </a:dk1>
      <a:lt1>
        <a:srgbClr val="FFFFFF"/>
      </a:lt1>
      <a:dk2>
        <a:srgbClr val="000066"/>
      </a:dk2>
      <a:lt2>
        <a:srgbClr val="000000"/>
      </a:lt2>
      <a:accent1>
        <a:srgbClr val="000066"/>
      </a:accent1>
      <a:accent2>
        <a:srgbClr val="FF9933"/>
      </a:accent2>
      <a:accent3>
        <a:srgbClr val="FFFFFF"/>
      </a:accent3>
      <a:accent4>
        <a:srgbClr val="000000"/>
      </a:accent4>
      <a:accent5>
        <a:srgbClr val="AAAAB8"/>
      </a:accent5>
      <a:accent6>
        <a:srgbClr val="E78A2D"/>
      </a:accent6>
      <a:hlink>
        <a:srgbClr val="4D4D4D"/>
      </a:hlink>
      <a:folHlink>
        <a:srgbClr val="808080"/>
      </a:folHlink>
    </a:clrScheme>
    <a:fontScheme name="mlnx_new_temp_2009">
      <a:majorFont>
        <a:latin typeface="Arial"/>
        <a:ea typeface=""/>
        <a:cs typeface="Arial"/>
      </a:majorFont>
      <a:minorFont>
        <a:latin typeface="Arial Narrow"/>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lnx_new_temp_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lnx_new_temp_20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lnx_new_temp_20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lnx_new_temp_20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lnx_new_temp_20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lnx_new_temp_20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lnx_new_temp_20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lnx_new_temp_20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lnx_new_temp_20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lnx_new_temp_20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lnx_new_temp_20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lnx_new_temp_20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lnx_new_temp_2009 13">
        <a:dk1>
          <a:srgbClr val="000000"/>
        </a:dk1>
        <a:lt1>
          <a:srgbClr val="FFFFFF"/>
        </a:lt1>
        <a:dk2>
          <a:srgbClr val="000066"/>
        </a:dk2>
        <a:lt2>
          <a:srgbClr val="000000"/>
        </a:lt2>
        <a:accent1>
          <a:srgbClr val="000066"/>
        </a:accent1>
        <a:accent2>
          <a:srgbClr val="333399"/>
        </a:accent2>
        <a:accent3>
          <a:srgbClr val="FFFFFF"/>
        </a:accent3>
        <a:accent4>
          <a:srgbClr val="000000"/>
        </a:accent4>
        <a:accent5>
          <a:srgbClr val="AAAAB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lnx_new_temp_2009 14">
        <a:dk1>
          <a:srgbClr val="000000"/>
        </a:dk1>
        <a:lt1>
          <a:srgbClr val="FFFFFF"/>
        </a:lt1>
        <a:dk2>
          <a:srgbClr val="000066"/>
        </a:dk2>
        <a:lt2>
          <a:srgbClr val="000000"/>
        </a:lt2>
        <a:accent1>
          <a:srgbClr val="000066"/>
        </a:accent1>
        <a:accent2>
          <a:srgbClr val="FF9933"/>
        </a:accent2>
        <a:accent3>
          <a:srgbClr val="FFFFFF"/>
        </a:accent3>
        <a:accent4>
          <a:srgbClr val="000000"/>
        </a:accent4>
        <a:accent5>
          <a:srgbClr val="AAAAB8"/>
        </a:accent5>
        <a:accent6>
          <a:srgbClr val="E78A2D"/>
        </a:accent6>
        <a:hlink>
          <a:srgbClr val="4D4D4D"/>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Master 1">
  <a:themeElements>
    <a:clrScheme name="Custom 23">
      <a:dk1>
        <a:srgbClr val="000000"/>
      </a:dk1>
      <a:lt1>
        <a:sysClr val="window" lastClr="FFFFFF"/>
      </a:lt1>
      <a:dk2>
        <a:srgbClr val="181C69"/>
      </a:dk2>
      <a:lt2>
        <a:srgbClr val="EEECE1"/>
      </a:lt2>
      <a:accent1>
        <a:srgbClr val="3F689B"/>
      </a:accent1>
      <a:accent2>
        <a:srgbClr val="AC2A2E"/>
      </a:accent2>
      <a:accent3>
        <a:srgbClr val="4B7747"/>
      </a:accent3>
      <a:accent4>
        <a:srgbClr val="79648C"/>
      </a:accent4>
      <a:accent5>
        <a:srgbClr val="4BACC6"/>
      </a:accent5>
      <a:accent6>
        <a:srgbClr val="F79646"/>
      </a:accent6>
      <a:hlink>
        <a:srgbClr val="1956A1"/>
      </a:hlink>
      <a:folHlink>
        <a:srgbClr val="69236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mlnx_new_temp_2009</Template>
  <TotalTime>42261</TotalTime>
  <Words>1061</Words>
  <Application>Microsoft Office PowerPoint</Application>
  <PresentationFormat>On-screen Show (4:3)</PresentationFormat>
  <Paragraphs>312</Paragraphs>
  <Slides>22</Slides>
  <Notes>3</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mlnx_new_temp_2009</vt:lpstr>
      <vt:lpstr>Slide Master 1</vt:lpstr>
      <vt:lpstr>The Development of  Mellanox - NVIDIA GPUDirect over InfiniBand  A New Model for GPU to GPU Communications </vt:lpstr>
      <vt:lpstr>Overview</vt:lpstr>
      <vt:lpstr>Why GPU Computing?</vt:lpstr>
      <vt:lpstr>The InfiniBand Architecture</vt:lpstr>
      <vt:lpstr>InfiniBand Link Speed Roadmap</vt:lpstr>
      <vt:lpstr>Efficient HPC</vt:lpstr>
      <vt:lpstr>GPU – InfiniBand Based Supercomputers</vt:lpstr>
      <vt:lpstr>GPUs – InfiniBand Balanced Supercomputers</vt:lpstr>
      <vt:lpstr>System Architecture</vt:lpstr>
      <vt:lpstr>GPU-InfiniBand Bottleneck (pre-GPUDirect)</vt:lpstr>
      <vt:lpstr>GPU-InfiniBand Bottleneck (pre-GPUDirect)</vt:lpstr>
      <vt:lpstr>Mellanox – NVIDIA GPUDirect Technology</vt:lpstr>
      <vt:lpstr>GPUDirect Elements</vt:lpstr>
      <vt:lpstr>Accelerating GPU Based Supercomputing</vt:lpstr>
      <vt:lpstr>Applications Performance - Amber</vt:lpstr>
      <vt:lpstr>Amber Performance with GPUDirect Cellulose Benchmark</vt:lpstr>
      <vt:lpstr>Amber Performance with GPUDirect Cellulose Benchmark</vt:lpstr>
      <vt:lpstr>Amber Performance with GPUDirect FactorIX Benchmark</vt:lpstr>
      <vt:lpstr>Amber Performance with GPUDirect FactorIX Benchmark</vt:lpstr>
      <vt:lpstr>Summary</vt:lpstr>
      <vt:lpstr>HPC Advisory Council Members</vt:lpstr>
      <vt:lpstr>Slide 22</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Mellanox Update GA Tech</dc:title>
  <dc:creator> </dc:creator>
  <cp:lastModifiedBy>shainer</cp:lastModifiedBy>
  <cp:revision>224</cp:revision>
  <dcterms:created xsi:type="dcterms:W3CDTF">2009-08-11T13:42:37Z</dcterms:created>
  <dcterms:modified xsi:type="dcterms:W3CDTF">2010-09-20T17:12:05Z</dcterms:modified>
</cp:coreProperties>
</file>